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32"/>
  </p:notesMasterIdLst>
  <p:sldIdLst>
    <p:sldId id="364" r:id="rId5"/>
    <p:sldId id="337" r:id="rId6"/>
    <p:sldId id="340" r:id="rId7"/>
    <p:sldId id="341" r:id="rId8"/>
    <p:sldId id="342" r:id="rId9"/>
    <p:sldId id="343" r:id="rId10"/>
    <p:sldId id="344" r:id="rId11"/>
    <p:sldId id="345" r:id="rId12"/>
    <p:sldId id="365" r:id="rId13"/>
    <p:sldId id="346" r:id="rId14"/>
    <p:sldId id="347" r:id="rId15"/>
    <p:sldId id="366" r:id="rId16"/>
    <p:sldId id="349" r:id="rId17"/>
    <p:sldId id="367" r:id="rId18"/>
    <p:sldId id="351" r:id="rId19"/>
    <p:sldId id="352" r:id="rId20"/>
    <p:sldId id="368" r:id="rId21"/>
    <p:sldId id="354" r:id="rId22"/>
    <p:sldId id="369" r:id="rId23"/>
    <p:sldId id="363" r:id="rId24"/>
    <p:sldId id="357" r:id="rId25"/>
    <p:sldId id="358" r:id="rId26"/>
    <p:sldId id="359" r:id="rId27"/>
    <p:sldId id="360" r:id="rId28"/>
    <p:sldId id="361" r:id="rId29"/>
    <p:sldId id="362" r:id="rId30"/>
    <p:sldId id="338" r:id="rId31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5A01"/>
    <a:srgbClr val="FEFABD"/>
    <a:srgbClr val="0432FF"/>
    <a:srgbClr val="7A81FF"/>
    <a:srgbClr val="FDCC07"/>
    <a:srgbClr val="FF7E79"/>
    <a:srgbClr val="FF40FF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5903"/>
  </p:normalViewPr>
  <p:slideViewPr>
    <p:cSldViewPr snapToGrid="0" snapToObjects="1">
      <p:cViewPr varScale="1">
        <p:scale>
          <a:sx n="105" d="100"/>
          <a:sy n="105" d="100"/>
        </p:scale>
        <p:origin x="130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Proyectos</c:v>
                </c:pt>
              </c:strCache>
            </c:strRef>
          </c:tx>
          <c:spPr>
            <a:solidFill>
              <a:srgbClr val="0E7490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u="none" strike="noStrike">
                    <a:solidFill>
                      <a:srgbClr val="0F172A"/>
                    </a:solidFill>
                    <a:latin typeface="Arial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9</c:v>
                </c:pt>
                <c:pt idx="2">
                  <c:v>7</c:v>
                </c:pt>
                <c:pt idx="3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DA-484C-AE7D-2148888A37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64748B"/>
                </a:solidFill>
                <a:latin typeface="Calibri"/>
              </a:defRPr>
            </a:pPr>
            <a:endParaRPr lang="es-MX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22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64748B"/>
                </a:solidFill>
                <a:latin typeface="Calibri"/>
              </a:defRPr>
            </a:pPr>
            <a:endParaRPr lang="es-MX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Satisfacción</c:v>
                </c:pt>
              </c:strCache>
            </c:strRef>
          </c:tx>
          <c:spPr>
            <a:solidFill>
              <a:srgbClr val="0E7490"/>
            </a:solidFill>
            <a:effectLst/>
          </c:spPr>
          <c:invertIfNegative val="0"/>
          <c:dLbls>
            <c:numFmt formatCode="0&quot;%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u="none" strike="noStrike">
                    <a:solidFill>
                      <a:srgbClr val="0F172A"/>
                    </a:solidFill>
                    <a:latin typeface="Arial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85</c:v>
                </c:pt>
                <c:pt idx="1">
                  <c:v>90</c:v>
                </c:pt>
                <c:pt idx="2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2-1342-A96B-5E0D18B02C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s-MX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00"/>
          <c:min val="80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64748B"/>
                </a:solidFill>
                <a:latin typeface="Arial"/>
              </a:defRPr>
            </a:pPr>
            <a:endParaRPr lang="es-MX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Eficiencia</c:v>
                </c:pt>
              </c:strCache>
            </c:strRef>
          </c:tx>
          <c:spPr>
            <a:solidFill>
              <a:srgbClr val="D97706"/>
            </a:solidFill>
            <a:effectLst/>
          </c:spPr>
          <c:invertIfNegative val="0"/>
          <c:dLbls>
            <c:numFmt formatCode="0&quot;%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i="0" u="none" strike="noStrike">
                    <a:solidFill>
                      <a:srgbClr val="0F172A"/>
                    </a:solidFill>
                    <a:latin typeface="Arial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43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E2-3D4B-97CE-480AF7D1E4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s-MX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55"/>
          <c:min val="30"/>
        </c:scaling>
        <c:delete val="0"/>
        <c:axPos val="l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64748B"/>
                </a:solidFill>
                <a:latin typeface="Arial"/>
              </a:defRPr>
            </a:pPr>
            <a:endParaRPr lang="es-MX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660EC91-6916-334C-B7DB-63AB42AFA0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D5783E4-2570-284E-90A8-1A11E5B6FF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6BAE8-9EF8-AD47-8451-88C582013411}" type="datetimeFigureOut">
              <a:rPr lang="es-ES"/>
              <a:pPr>
                <a:defRPr/>
              </a:pPr>
              <a:t>20/5/26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1BB9E5B2-364F-6341-ABEF-B2B562CF64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7E398719-977A-704A-AC70-FA7F49F17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38558-3754-594E-8233-3D24E9FB5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0D53D5-EB79-0D42-ADEF-D272AA61C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AA2D15-A558-4744-825A-EBD9C9CADC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F9DCE-CBB4-1529-C490-544144EBA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C90FA6-B084-4FFA-EDBC-0105299B1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BB8082-EAA8-1210-8ED7-3D8ADA82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C3FD-5A44-D349-A563-D2B9AF39A039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178196-3AB7-EBBF-1AE6-CE56D121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6486-E139-A107-93D1-A6D2E6DD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74C2C-9860-0A42-B33A-8C64D94E0220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18155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DBB12-2D9D-5DDB-9388-29826C2F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203F4B-15C7-DB3B-0EC3-CF1521924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3463E-7229-A0E4-BD2E-EB61B4D3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C33A5C-BBB9-0C42-94D0-C1EB8BB9195C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B425CC-4706-6BD4-A868-4504858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3BFC28-38F5-7409-55B7-D97F523C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FC5EF-2CA0-B44A-B304-CB0FD658EED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53444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CEEA2A-9418-32A1-5641-FE7B17C47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D2AFB-D287-E115-6A5C-2924A6BC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2304AD-D794-A309-4967-5DA5C0A5B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A9E851-5593-2843-B3E0-6246AA5EDECA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F6AC92-B5E7-C9FB-BF7F-DAED07D2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6F6E1D-400A-83EC-9FB2-C2A25F78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67B8A-AC7B-7A42-994C-D22B437CC4DF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321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A8123-93B1-C0B0-5120-83445421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8F31-6F67-0938-D375-4B707E8B9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A606C6-3F19-2D72-EBA7-1994E16F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EF8D-EF12-BB46-942A-F8FBD37551CB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CB32E-0B3B-6A02-05BF-A56AB19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13603-C9A9-68E1-6AD3-F3F718BC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0926-1030-6F45-A09E-41A4482577C9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946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9034B-7605-9A04-2AB1-660040FE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4DB5A-0858-214E-C42C-77D5362C5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D4D6D-D1E5-B3FD-CF4C-077B22C5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FB964-74EC-3A43-89DE-F34A652A9CA0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71852-D568-2ED6-E150-952D486C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D7DE7D-86A3-D00C-74FB-C5D936EB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7B489-F2B3-7745-93F1-04E1573B9951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44969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F4174-B831-C64F-DB87-257E6C9E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1EB731-80E9-7212-A4A8-1F2D8F35D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54ABB6-E876-DE0C-4F08-359AE825A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63D309-689E-E24A-F5D9-0DE3927C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F34EC-1D54-9443-B73D-81521D3626A2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1E5D7F-E3D5-6FC6-099A-62BB5842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28703-4059-1CBD-CBCB-82E2AF3B6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0D362-9C32-6E4A-BEF1-FE7361B8B07F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51239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07637-83A0-1673-52A3-CE60B198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DC7C65-9C5D-02E3-6B13-EBB05BBE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AE5D5A-75C4-37B5-73E5-59CEBB43F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33DA7A-B171-8D1B-96D5-3E1C06AA0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C47D3-8957-0D01-E7C6-93C98CC2A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E7DFDD-633A-0126-008E-6CB2D08C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89C0E3-2539-AC44-9F91-BF41C522B3AC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5F877DE-75DD-89B0-05BF-42CA1CFD9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0B1ADA-F7B6-877C-A2FD-0F67BBA1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BD68C-A3E5-E246-8908-5EDD123E85BC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18245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35098B-99A7-CFA4-9369-B60A21A00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2D67B3-26D2-4EF2-158B-7B72BEDF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76C300-2896-4B90-838B-CF997327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DF9950-7309-6BDF-EC1A-2EDFF4C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31471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B56A7E-C0C1-5B02-4778-F2ED79AC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6CFB0-FC6F-0B44-90A8-0E0869B8D916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F3A642-CBFD-8EBE-6FF4-214BA712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0BE3F2-5F63-60F2-CC41-5253BE24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18E1-6589-F149-8F16-42DC2FE121A4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6088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8C127-9970-BEDA-13B9-823D5954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0D87F-C62D-5C7E-7125-6F165215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4F68A-D86D-53E2-5CBF-AF7C8DC52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BEA69B-708D-9502-6F73-C90C0FD2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CC55A0-016D-3F47-860E-645172FC6AE6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E9028B-500D-F489-C786-DE5D289A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39111A-64A4-7D36-BD3E-CC6AAB2B6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55792-E887-D146-A693-107CB779D597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4651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341B-7F83-9CAE-6969-A7E83B51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361F-D370-F5C9-F8BC-DAC4DF185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BA898-9BBF-712C-7AD6-85AAB00A8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C427D-14B8-37FE-48E2-6B9E6997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919C84-9196-224B-B5CC-BC1049CBB98F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C9DE9-FA50-15A9-5D09-D386B67C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7AB55F-9D15-403F-02F9-458390C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052EC-6095-CE45-9C37-C75B1373A14D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3163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BAE10D-8619-A820-6EAA-EC82E11E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53703E-A285-5155-45F8-B91DDC0D6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BB50BA-623C-79B8-1F32-4D66B493D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20/5/26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A3CB6-38A1-9863-A29F-EC1F94AC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0F1F9-911B-4F5E-6573-32BE6189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66043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2.png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12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16.png"/><Relationship Id="rId7" Type="http://schemas.microsoft.com/office/2007/relationships/hdphoto" Target="../media/hdphoto18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microsoft.com/office/2007/relationships/hdphoto" Target="../media/hdphoto16.wdp"/><Relationship Id="rId4" Type="http://schemas.microsoft.com/office/2007/relationships/hdphoto" Target="../media/hdphoto15.wdp"/><Relationship Id="rId9" Type="http://schemas.microsoft.com/office/2007/relationships/hdphoto" Target="../media/hdphoto20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18.png"/><Relationship Id="rId4" Type="http://schemas.microsoft.com/office/2007/relationships/hdphoto" Target="../media/hdphoto2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microsoft.com/office/2007/relationships/hdphoto" Target="../media/hdphoto8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5C41AC28-5814-C84B-A646-C59141FF0378}"/>
              </a:ext>
            </a:extLst>
          </p:cNvPr>
          <p:cNvSpPr/>
          <p:nvPr/>
        </p:nvSpPr>
        <p:spPr>
          <a:xfrm>
            <a:off x="1035170" y="6079575"/>
            <a:ext cx="8939981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_tradnl" sz="2000" b="1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Gustavo Garcia  </a:t>
            </a:r>
            <a:r>
              <a:rPr lang="es-ES_tradnl" sz="20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|  Fundador &amp; Presidente  |  Skye Group  |  Monterrey, Mexico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20E377F-4498-484E-8F5D-2E4F4642D853}"/>
              </a:ext>
            </a:extLst>
          </p:cNvPr>
          <p:cNvSpPr/>
          <p:nvPr/>
        </p:nvSpPr>
        <p:spPr>
          <a:xfrm>
            <a:off x="2818280" y="4071239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Sistemas de Gestión de la Innovación</a:t>
            </a:r>
          </a:p>
        </p:txBody>
      </p:sp>
    </p:spTree>
    <p:extLst>
      <p:ext uri="{BB962C8B-B14F-4D97-AF65-F5344CB8AC3E}">
        <p14:creationId xmlns:p14="http://schemas.microsoft.com/office/powerpoint/2010/main" val="2002771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FUNCIÓN 01  |  VIGILAR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0985938" cy="6712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Dos procesos, tres niveles de cobertura</a:t>
            </a:r>
          </a:p>
        </p:txBody>
      </p:sp>
      <p:sp>
        <p:nvSpPr>
          <p:cNvPr id="4" name="tb4"/>
          <p:cNvSpPr txBox="1"/>
          <p:nvPr/>
        </p:nvSpPr>
        <p:spPr>
          <a:xfrm>
            <a:off x="636284" y="5168477"/>
            <a:ext cx="10042226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"La vigilancia no es una actividad anual. </a:t>
            </a:r>
            <a:r>
              <a:rPr lang="es-ES_tradnl" sz="2400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Es una cultura diaria</a:t>
            </a:r>
            <a:r>
              <a:rPr lang="es-ES_tradnl" sz="2400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."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68120611-BBD8-0099-13AD-17DB7B91F4EC}"/>
              </a:ext>
            </a:extLst>
          </p:cNvPr>
          <p:cNvSpPr/>
          <p:nvPr/>
        </p:nvSpPr>
        <p:spPr>
          <a:xfrm>
            <a:off x="640080" y="1823623"/>
            <a:ext cx="5440680" cy="3248416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8B7DA527-1683-492E-79D3-2705E66C6B9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840" y="2052223"/>
            <a:ext cx="640080" cy="640080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457B364E-847A-8EBD-4B0F-B2AF9865236E}"/>
              </a:ext>
            </a:extLst>
          </p:cNvPr>
          <p:cNvSpPr/>
          <p:nvPr/>
        </p:nvSpPr>
        <p:spPr>
          <a:xfrm>
            <a:off x="1828800" y="2052223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2400" b="1" dirty="0">
                <a:solidFill>
                  <a:srgbClr val="1B2669"/>
                </a:solidFill>
                <a:latin typeface="Gotham Medium" pitchFamily="2" charset="0"/>
              </a:rPr>
              <a:t>Benchmarking</a:t>
            </a: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25AD4DE8-88B6-44DA-FA78-4DE7A62CB7B9}"/>
              </a:ext>
            </a:extLst>
          </p:cNvPr>
          <p:cNvSpPr/>
          <p:nvPr/>
        </p:nvSpPr>
        <p:spPr>
          <a:xfrm>
            <a:off x="1828800" y="2509423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Comparar nuestra oferta contra la competencia directa e indirecta.</a:t>
            </a:r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51FCEB60-C023-A17D-FC75-C86437813FBC}"/>
              </a:ext>
            </a:extLst>
          </p:cNvPr>
          <p:cNvSpPr/>
          <p:nvPr/>
        </p:nvSpPr>
        <p:spPr>
          <a:xfrm>
            <a:off x="1005840" y="3304951"/>
            <a:ext cx="146304" cy="146304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6103B278-DD5A-9AC7-13CC-C642ECDBCACA}"/>
              </a:ext>
            </a:extLst>
          </p:cNvPr>
          <p:cNvSpPr/>
          <p:nvPr/>
        </p:nvSpPr>
        <p:spPr>
          <a:xfrm>
            <a:off x="1280160" y="3195223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Regional ·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CSoftMty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(Cluster TI N.L.)</a:t>
            </a:r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388C2287-8C36-8B1D-C7B5-2D2BB11A47EB}"/>
              </a:ext>
            </a:extLst>
          </p:cNvPr>
          <p:cNvSpPr/>
          <p:nvPr/>
        </p:nvSpPr>
        <p:spPr>
          <a:xfrm>
            <a:off x="1005840" y="3807871"/>
            <a:ext cx="146304" cy="146304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1F028142-DBAC-3761-7E9E-9545D11340B7}"/>
              </a:ext>
            </a:extLst>
          </p:cNvPr>
          <p:cNvSpPr/>
          <p:nvPr/>
        </p:nvSpPr>
        <p:spPr>
          <a:xfrm>
            <a:off x="1280160" y="3698143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Nacional · IAB México (3 años caso de estudio)</a:t>
            </a:r>
          </a:p>
        </p:txBody>
      </p:sp>
      <p:sp>
        <p:nvSpPr>
          <p:cNvPr id="13" name="Shape 9">
            <a:extLst>
              <a:ext uri="{FF2B5EF4-FFF2-40B4-BE49-F238E27FC236}">
                <a16:creationId xmlns:a16="http://schemas.microsoft.com/office/drawing/2014/main" id="{BD37123C-3E47-9FB4-5096-454264E83E9D}"/>
              </a:ext>
            </a:extLst>
          </p:cNvPr>
          <p:cNvSpPr/>
          <p:nvPr/>
        </p:nvSpPr>
        <p:spPr>
          <a:xfrm>
            <a:off x="1005840" y="4310791"/>
            <a:ext cx="146304" cy="146304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id="{933D4266-DE92-AABD-0577-E5D23D6A2D67}"/>
              </a:ext>
            </a:extLst>
          </p:cNvPr>
          <p:cNvSpPr/>
          <p:nvPr/>
        </p:nvSpPr>
        <p:spPr>
          <a:xfrm>
            <a:off x="1280160" y="4201063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Internacional · Mobile World Congress</a:t>
            </a:r>
          </a:p>
        </p:txBody>
      </p:sp>
      <p:sp>
        <p:nvSpPr>
          <p:cNvPr id="15" name="Shape 11">
            <a:extLst>
              <a:ext uri="{FF2B5EF4-FFF2-40B4-BE49-F238E27FC236}">
                <a16:creationId xmlns:a16="http://schemas.microsoft.com/office/drawing/2014/main" id="{886ECF7D-3D11-6DBD-581D-6D91C561F8CD}"/>
              </a:ext>
            </a:extLst>
          </p:cNvPr>
          <p:cNvSpPr/>
          <p:nvPr/>
        </p:nvSpPr>
        <p:spPr>
          <a:xfrm>
            <a:off x="6442722" y="1843156"/>
            <a:ext cx="5440680" cy="3248416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16" name="Image 1" descr="preencoded.png">
            <a:extLst>
              <a:ext uri="{FF2B5EF4-FFF2-40B4-BE49-F238E27FC236}">
                <a16:creationId xmlns:a16="http://schemas.microsoft.com/office/drawing/2014/main" id="{6005E162-AAE2-4BA9-6A0E-A0B20D7A855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400" y="2052223"/>
            <a:ext cx="640080" cy="640080"/>
          </a:xfrm>
          <a:prstGeom prst="rect">
            <a:avLst/>
          </a:prstGeom>
        </p:spPr>
      </p:pic>
      <p:sp>
        <p:nvSpPr>
          <p:cNvPr id="17" name="Text 12">
            <a:extLst>
              <a:ext uri="{FF2B5EF4-FFF2-40B4-BE49-F238E27FC236}">
                <a16:creationId xmlns:a16="http://schemas.microsoft.com/office/drawing/2014/main" id="{E5142FA0-F696-5E15-510A-60B522601BFC}"/>
              </a:ext>
            </a:extLst>
          </p:cNvPr>
          <p:cNvSpPr/>
          <p:nvPr/>
        </p:nvSpPr>
        <p:spPr>
          <a:xfrm>
            <a:off x="7452360" y="2052223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2400" b="1" dirty="0">
                <a:solidFill>
                  <a:srgbClr val="1B2669"/>
                </a:solidFill>
                <a:latin typeface="Gotham Medium" pitchFamily="2" charset="0"/>
              </a:rPr>
              <a:t>Monitoreo Tecnológico</a:t>
            </a: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6E0E9732-1EEE-854A-95B2-97DCEF63A734}"/>
              </a:ext>
            </a:extLst>
          </p:cNvPr>
          <p:cNvSpPr/>
          <p:nvPr/>
        </p:nvSpPr>
        <p:spPr>
          <a:xfrm>
            <a:off x="7452360" y="2509423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Vigilancia diaria de tendencias, lenguajes, eventos.</a:t>
            </a:r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id="{0C2F211C-C27B-0393-D165-34E1179DD229}"/>
              </a:ext>
            </a:extLst>
          </p:cNvPr>
          <p:cNvSpPr/>
          <p:nvPr/>
        </p:nvSpPr>
        <p:spPr>
          <a:xfrm>
            <a:off x="6629400" y="3304951"/>
            <a:ext cx="146304" cy="146304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C7D34BD5-A3BB-A20E-E85F-04BEE736DB4F}"/>
              </a:ext>
            </a:extLst>
          </p:cNvPr>
          <p:cNvSpPr/>
          <p:nvPr/>
        </p:nvSpPr>
        <p:spPr>
          <a:xfrm>
            <a:off x="6903720" y="3195223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Apple WWDC (5 años consecutivos)</a:t>
            </a:r>
          </a:p>
        </p:txBody>
      </p:sp>
      <p:sp>
        <p:nvSpPr>
          <p:cNvPr id="21" name="Shape 16">
            <a:extLst>
              <a:ext uri="{FF2B5EF4-FFF2-40B4-BE49-F238E27FC236}">
                <a16:creationId xmlns:a16="http://schemas.microsoft.com/office/drawing/2014/main" id="{B48516F9-AD3D-A565-D675-6DCBDD53C6D9}"/>
              </a:ext>
            </a:extLst>
          </p:cNvPr>
          <p:cNvSpPr/>
          <p:nvPr/>
        </p:nvSpPr>
        <p:spPr>
          <a:xfrm>
            <a:off x="6629400" y="3807871"/>
            <a:ext cx="146304" cy="146304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518892F6-7CF2-5B59-3F59-5466B3DAD917}"/>
              </a:ext>
            </a:extLst>
          </p:cNvPr>
          <p:cNvSpPr/>
          <p:nvPr/>
        </p:nvSpPr>
        <p:spPr>
          <a:xfrm>
            <a:off x="6903720" y="3698143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SXSW Austin · 360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iDev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Denver</a:t>
            </a:r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97EC3743-EDBA-D0F1-765D-EA9C67BF1D3D}"/>
              </a:ext>
            </a:extLst>
          </p:cNvPr>
          <p:cNvSpPr/>
          <p:nvPr/>
        </p:nvSpPr>
        <p:spPr>
          <a:xfrm>
            <a:off x="6629400" y="4310791"/>
            <a:ext cx="146304" cy="146304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4" name="Text 19">
            <a:extLst>
              <a:ext uri="{FF2B5EF4-FFF2-40B4-BE49-F238E27FC236}">
                <a16:creationId xmlns:a16="http://schemas.microsoft.com/office/drawing/2014/main" id="{BA1E6F72-FF95-8672-96FB-C19B0FE3C853}"/>
              </a:ext>
            </a:extLst>
          </p:cNvPr>
          <p:cNvSpPr/>
          <p:nvPr/>
        </p:nvSpPr>
        <p:spPr>
          <a:xfrm>
            <a:off x="6903720" y="4201063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TechCrunch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·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CrunchBase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· Beta List</a:t>
            </a:r>
          </a:p>
        </p:txBody>
      </p:sp>
      <p:sp>
        <p:nvSpPr>
          <p:cNvPr id="25" name="Shape 3">
            <a:extLst>
              <a:ext uri="{FF2B5EF4-FFF2-40B4-BE49-F238E27FC236}">
                <a16:creationId xmlns:a16="http://schemas.microsoft.com/office/drawing/2014/main" id="{57A60273-AA17-388C-BDB4-211D64B78352}"/>
              </a:ext>
            </a:extLst>
          </p:cNvPr>
          <p:cNvSpPr/>
          <p:nvPr/>
        </p:nvSpPr>
        <p:spPr>
          <a:xfrm>
            <a:off x="636283" y="1817913"/>
            <a:ext cx="5440679" cy="7364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6" name="Shape 3">
            <a:extLst>
              <a:ext uri="{FF2B5EF4-FFF2-40B4-BE49-F238E27FC236}">
                <a16:creationId xmlns:a16="http://schemas.microsoft.com/office/drawing/2014/main" id="{19E2DFD4-5B91-7D4B-D47B-1B965523720A}"/>
              </a:ext>
            </a:extLst>
          </p:cNvPr>
          <p:cNvSpPr/>
          <p:nvPr/>
        </p:nvSpPr>
        <p:spPr>
          <a:xfrm>
            <a:off x="6438924" y="1817912"/>
            <a:ext cx="5440678" cy="91129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CASO REAL  |  DE LA VIGILANCIA AL PRODUCTO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0787332" cy="1280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BanRegio Móvil: 14 meses de un </a:t>
            </a:r>
            <a:r>
              <a:rPr lang="es-ES_tradnl" sz="3600" b="1" noProof="0" dirty="0" err="1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insight</a:t>
            </a: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a un producto premiado</a:t>
            </a:r>
          </a:p>
        </p:txBody>
      </p:sp>
      <p:sp>
        <p:nvSpPr>
          <p:cNvPr id="4" name="tb4"/>
          <p:cNvSpPr txBox="1"/>
          <p:nvPr/>
        </p:nvSpPr>
        <p:spPr>
          <a:xfrm>
            <a:off x="841941" y="5089105"/>
            <a:ext cx="10652760" cy="38177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"La vigilancia generó el </a:t>
            </a:r>
            <a:r>
              <a:rPr lang="es-ES_tradnl" b="1" u="sng" noProof="0" dirty="0" err="1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insight</a:t>
            </a:r>
            <a:r>
              <a:rPr lang="es-ES_tradnl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; la metodología generó el producto. Sin las dos, no hay innovación replicable."</a:t>
            </a:r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354FDC29-F65F-5DCE-4C3E-C46697F76F57}"/>
              </a:ext>
            </a:extLst>
          </p:cNvPr>
          <p:cNvSpPr/>
          <p:nvPr/>
        </p:nvSpPr>
        <p:spPr>
          <a:xfrm>
            <a:off x="1299141" y="3918116"/>
            <a:ext cx="9464040" cy="36576"/>
          </a:xfrm>
          <a:prstGeom prst="rect">
            <a:avLst/>
          </a:prstGeom>
          <a:solidFill>
            <a:srgbClr val="CBD5E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2E12DBA2-0FD1-3906-395D-EEE2438D24A7}"/>
              </a:ext>
            </a:extLst>
          </p:cNvPr>
          <p:cNvSpPr/>
          <p:nvPr/>
        </p:nvSpPr>
        <p:spPr>
          <a:xfrm>
            <a:off x="1161981" y="3799244"/>
            <a:ext cx="274320" cy="274320"/>
          </a:xfrm>
          <a:prstGeom prst="ellipse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0BDE0E49-82DE-FE62-1F57-0018315C7FDF}"/>
              </a:ext>
            </a:extLst>
          </p:cNvPr>
          <p:cNvSpPr/>
          <p:nvPr/>
        </p:nvSpPr>
        <p:spPr>
          <a:xfrm>
            <a:off x="247581" y="2272196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Inicio 2012</a:t>
            </a:r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6C7FB08A-E80C-2D72-FA98-1383DF3FD9AC}"/>
              </a:ext>
            </a:extLst>
          </p:cNvPr>
          <p:cNvSpPr/>
          <p:nvPr/>
        </p:nvSpPr>
        <p:spPr>
          <a:xfrm>
            <a:off x="201861" y="2683676"/>
            <a:ext cx="21945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Mobile World Congress</a:t>
            </a:r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B3711FBC-D4CC-4B8C-ED51-46F0916FD9BB}"/>
              </a:ext>
            </a:extLst>
          </p:cNvPr>
          <p:cNvSpPr/>
          <p:nvPr/>
        </p:nvSpPr>
        <p:spPr>
          <a:xfrm>
            <a:off x="201861" y="4283876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Detectamos tendencia: banca móvil nativa, no web.</a:t>
            </a:r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BC3E6623-E4D1-A907-3150-EF2B5A8EBA41}"/>
              </a:ext>
            </a:extLst>
          </p:cNvPr>
          <p:cNvSpPr/>
          <p:nvPr/>
        </p:nvSpPr>
        <p:spPr>
          <a:xfrm>
            <a:off x="3527991" y="3799244"/>
            <a:ext cx="274320" cy="274320"/>
          </a:xfrm>
          <a:prstGeom prst="ellipse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BA40D1EE-840E-27E1-ADC2-805F82A690C1}"/>
              </a:ext>
            </a:extLst>
          </p:cNvPr>
          <p:cNvSpPr/>
          <p:nvPr/>
        </p:nvSpPr>
        <p:spPr>
          <a:xfrm>
            <a:off x="2613591" y="2272196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Final 2012</a:t>
            </a:r>
          </a:p>
        </p:txBody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0706C364-716A-CE36-C1A6-E55B8B42E1C5}"/>
              </a:ext>
            </a:extLst>
          </p:cNvPr>
          <p:cNvSpPr/>
          <p:nvPr/>
        </p:nvSpPr>
        <p:spPr>
          <a:xfrm>
            <a:off x="2567871" y="2683676"/>
            <a:ext cx="21945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Inicio del proyecto</a:t>
            </a:r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id="{2DBB3162-087E-8E5B-9409-023BA85F2BCD}"/>
              </a:ext>
            </a:extLst>
          </p:cNvPr>
          <p:cNvSpPr/>
          <p:nvPr/>
        </p:nvSpPr>
        <p:spPr>
          <a:xfrm>
            <a:off x="2567871" y="4283876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Alianza con BanRegio para construir banca nativa.</a:t>
            </a:r>
          </a:p>
        </p:txBody>
      </p:sp>
      <p:sp>
        <p:nvSpPr>
          <p:cNvPr id="15" name="Shape 11">
            <a:extLst>
              <a:ext uri="{FF2B5EF4-FFF2-40B4-BE49-F238E27FC236}">
                <a16:creationId xmlns:a16="http://schemas.microsoft.com/office/drawing/2014/main" id="{CACA893E-E508-5071-AE97-8835520A8B5E}"/>
              </a:ext>
            </a:extLst>
          </p:cNvPr>
          <p:cNvSpPr/>
          <p:nvPr/>
        </p:nvSpPr>
        <p:spPr>
          <a:xfrm>
            <a:off x="5894001" y="3799244"/>
            <a:ext cx="274320" cy="274320"/>
          </a:xfrm>
          <a:prstGeom prst="ellipse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6" name="Text 12">
            <a:extLst>
              <a:ext uri="{FF2B5EF4-FFF2-40B4-BE49-F238E27FC236}">
                <a16:creationId xmlns:a16="http://schemas.microsoft.com/office/drawing/2014/main" id="{6B2C1628-FF19-9900-6F23-C57F26162164}"/>
              </a:ext>
            </a:extLst>
          </p:cNvPr>
          <p:cNvSpPr/>
          <p:nvPr/>
        </p:nvSpPr>
        <p:spPr>
          <a:xfrm>
            <a:off x="4979601" y="2272196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2013</a:t>
            </a:r>
          </a:p>
        </p:txBody>
      </p:sp>
      <p:sp>
        <p:nvSpPr>
          <p:cNvPr id="17" name="Text 13">
            <a:extLst>
              <a:ext uri="{FF2B5EF4-FFF2-40B4-BE49-F238E27FC236}">
                <a16:creationId xmlns:a16="http://schemas.microsoft.com/office/drawing/2014/main" id="{223FAB13-8697-4D67-E50C-4B2F527906D9}"/>
              </a:ext>
            </a:extLst>
          </p:cNvPr>
          <p:cNvSpPr/>
          <p:nvPr/>
        </p:nvSpPr>
        <p:spPr>
          <a:xfrm>
            <a:off x="4933881" y="2683676"/>
            <a:ext cx="21945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Lanzamiento BanRegio Móvil</a:t>
            </a:r>
          </a:p>
        </p:txBody>
      </p:sp>
      <p:sp>
        <p:nvSpPr>
          <p:cNvPr id="18" name="Text 14">
            <a:extLst>
              <a:ext uri="{FF2B5EF4-FFF2-40B4-BE49-F238E27FC236}">
                <a16:creationId xmlns:a16="http://schemas.microsoft.com/office/drawing/2014/main" id="{E73827C8-6E9E-AC9A-1443-D0F21D5B47F0}"/>
              </a:ext>
            </a:extLst>
          </p:cNvPr>
          <p:cNvSpPr/>
          <p:nvPr/>
        </p:nvSpPr>
        <p:spPr>
          <a:xfrm>
            <a:off x="4933881" y="4283876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App nativa publicada en tiendas iOS / Android.</a:t>
            </a:r>
          </a:p>
        </p:txBody>
      </p:sp>
      <p:sp>
        <p:nvSpPr>
          <p:cNvPr id="19" name="Shape 15">
            <a:extLst>
              <a:ext uri="{FF2B5EF4-FFF2-40B4-BE49-F238E27FC236}">
                <a16:creationId xmlns:a16="http://schemas.microsoft.com/office/drawing/2014/main" id="{A734634A-8BF3-C54A-E640-31391B0D27BA}"/>
              </a:ext>
            </a:extLst>
          </p:cNvPr>
          <p:cNvSpPr/>
          <p:nvPr/>
        </p:nvSpPr>
        <p:spPr>
          <a:xfrm>
            <a:off x="8260011" y="3799244"/>
            <a:ext cx="274320" cy="27432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0" name="Text 16">
            <a:extLst>
              <a:ext uri="{FF2B5EF4-FFF2-40B4-BE49-F238E27FC236}">
                <a16:creationId xmlns:a16="http://schemas.microsoft.com/office/drawing/2014/main" id="{2622786C-2683-670D-7609-518308BC3BB6}"/>
              </a:ext>
            </a:extLst>
          </p:cNvPr>
          <p:cNvSpPr/>
          <p:nvPr/>
        </p:nvSpPr>
        <p:spPr>
          <a:xfrm>
            <a:off x="7345611" y="2272196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Final 2013</a:t>
            </a:r>
          </a:p>
        </p:txBody>
      </p:sp>
      <p:sp>
        <p:nvSpPr>
          <p:cNvPr id="21" name="Text 17">
            <a:extLst>
              <a:ext uri="{FF2B5EF4-FFF2-40B4-BE49-F238E27FC236}">
                <a16:creationId xmlns:a16="http://schemas.microsoft.com/office/drawing/2014/main" id="{C55818BB-3746-1BA8-909D-C445149E153B}"/>
              </a:ext>
            </a:extLst>
          </p:cNvPr>
          <p:cNvSpPr/>
          <p:nvPr/>
        </p:nvSpPr>
        <p:spPr>
          <a:xfrm>
            <a:off x="7299891" y="2683676"/>
            <a:ext cx="21945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es-ES_tradnl" sz="1400" b="1" dirty="0">
                <a:solidFill>
                  <a:srgbClr val="FA5A01"/>
                </a:solidFill>
                <a:latin typeface="Gotham Medium" pitchFamily="2" charset="0"/>
              </a:rPr>
              <a:t>2do lugar Latinoamérica</a:t>
            </a:r>
          </a:p>
        </p:txBody>
      </p:sp>
      <p:sp>
        <p:nvSpPr>
          <p:cNvPr id="22" name="Text 18">
            <a:extLst>
              <a:ext uri="{FF2B5EF4-FFF2-40B4-BE49-F238E27FC236}">
                <a16:creationId xmlns:a16="http://schemas.microsoft.com/office/drawing/2014/main" id="{26B02FB3-475E-CD59-FCF7-E84CD1817FC9}"/>
              </a:ext>
            </a:extLst>
          </p:cNvPr>
          <p:cNvSpPr/>
          <p:nvPr/>
        </p:nvSpPr>
        <p:spPr>
          <a:xfrm>
            <a:off x="7299891" y="4283876"/>
            <a:ext cx="2194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MobileMoney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&amp;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Payments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LATAM — Mejor Plataforma Móvil.</a:t>
            </a:r>
          </a:p>
        </p:txBody>
      </p:sp>
      <p:sp>
        <p:nvSpPr>
          <p:cNvPr id="23" name="Shape 19">
            <a:extLst>
              <a:ext uri="{FF2B5EF4-FFF2-40B4-BE49-F238E27FC236}">
                <a16:creationId xmlns:a16="http://schemas.microsoft.com/office/drawing/2014/main" id="{DE7DB6D2-85B8-853A-06C2-422888035A57}"/>
              </a:ext>
            </a:extLst>
          </p:cNvPr>
          <p:cNvSpPr/>
          <p:nvPr/>
        </p:nvSpPr>
        <p:spPr>
          <a:xfrm>
            <a:off x="10626021" y="3799244"/>
            <a:ext cx="274320" cy="274320"/>
          </a:xfrm>
          <a:prstGeom prst="ellipse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4" name="Text 20">
            <a:extLst>
              <a:ext uri="{FF2B5EF4-FFF2-40B4-BE49-F238E27FC236}">
                <a16:creationId xmlns:a16="http://schemas.microsoft.com/office/drawing/2014/main" id="{317F8388-A6B5-6104-3F85-EF8842D6714B}"/>
              </a:ext>
            </a:extLst>
          </p:cNvPr>
          <p:cNvSpPr/>
          <p:nvPr/>
        </p:nvSpPr>
        <p:spPr>
          <a:xfrm>
            <a:off x="9711621" y="2272196"/>
            <a:ext cx="2103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sz="1400" b="1" u="sng" dirty="0">
                <a:solidFill>
                  <a:srgbClr val="444444"/>
                </a:solidFill>
                <a:latin typeface="Gotham Medium" pitchFamily="2" charset="0"/>
              </a:rPr>
              <a:t>Hoy</a:t>
            </a:r>
          </a:p>
        </p:txBody>
      </p:sp>
      <p:sp>
        <p:nvSpPr>
          <p:cNvPr id="25" name="Text 21">
            <a:extLst>
              <a:ext uri="{FF2B5EF4-FFF2-40B4-BE49-F238E27FC236}">
                <a16:creationId xmlns:a16="http://schemas.microsoft.com/office/drawing/2014/main" id="{CBDCDF5B-B679-5CED-E7E6-1C5F47D2377C}"/>
              </a:ext>
            </a:extLst>
          </p:cNvPr>
          <p:cNvSpPr/>
          <p:nvPr/>
        </p:nvSpPr>
        <p:spPr>
          <a:xfrm>
            <a:off x="9665901" y="2683676"/>
            <a:ext cx="21945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s-ES_tradnl" sz="1400" b="1" u="sng" dirty="0">
                <a:solidFill>
                  <a:srgbClr val="1B2669"/>
                </a:solidFill>
                <a:latin typeface="Gotham Medium" pitchFamily="2" charset="0"/>
              </a:rPr>
              <a:t>Hey Banco</a:t>
            </a:r>
          </a:p>
        </p:txBody>
      </p:sp>
      <p:sp>
        <p:nvSpPr>
          <p:cNvPr id="26" name="Text 22">
            <a:extLst>
              <a:ext uri="{FF2B5EF4-FFF2-40B4-BE49-F238E27FC236}">
                <a16:creationId xmlns:a16="http://schemas.microsoft.com/office/drawing/2014/main" id="{E69774DD-C365-BC97-DA35-37CB22EEA962}"/>
              </a:ext>
            </a:extLst>
          </p:cNvPr>
          <p:cNvSpPr/>
          <p:nvPr/>
        </p:nvSpPr>
        <p:spPr>
          <a:xfrm>
            <a:off x="9665900" y="4283876"/>
            <a:ext cx="1772725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es-ES_tradnl" sz="1400" b="1" u="sng" dirty="0">
                <a:solidFill>
                  <a:srgbClr val="444444"/>
                </a:solidFill>
                <a:latin typeface="Gotham Medium" pitchFamily="2" charset="0"/>
              </a:rPr>
              <a:t>Primera banca 100% digital en México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0C981DA4-B57B-3951-4130-B5575E4AA412}"/>
              </a:ext>
            </a:extLst>
          </p:cNvPr>
          <p:cNvSpPr/>
          <p:nvPr/>
        </p:nvSpPr>
        <p:spPr>
          <a:xfrm>
            <a:off x="4297680" y="3431879"/>
            <a:ext cx="4958808" cy="7463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_tradnl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Tres horizontes de tiempo. Tres niveles de decisión.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C39031-CD55-03C3-BC8A-AE7D34E0A07C}"/>
              </a:ext>
            </a:extLst>
          </p:cNvPr>
          <p:cNvSpPr/>
          <p:nvPr/>
        </p:nvSpPr>
        <p:spPr>
          <a:xfrm>
            <a:off x="4297680" y="2425164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FUNCIÓN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PLANEAR</a:t>
            </a:r>
            <a:endParaRPr lang="es-ES_tradnl" sz="4000" b="1" noProof="0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B6188B69-B11D-900A-5DA4-5A0923CB1740}"/>
              </a:ext>
            </a:extLst>
          </p:cNvPr>
          <p:cNvSpPr/>
          <p:nvPr/>
        </p:nvSpPr>
        <p:spPr>
          <a:xfrm>
            <a:off x="769477" y="1141128"/>
            <a:ext cx="365760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8000" b="1" kern="0" spc="-1000" noProof="0" dirty="0">
                <a:solidFill>
                  <a:srgbClr val="FEFA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s-ES_tradnl" sz="28000" noProof="0" dirty="0">
              <a:solidFill>
                <a:srgbClr val="FEFA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514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FUNCIÓN 02  |  PLANEAR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1612880" cy="685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Tres niveles, tres frecuencias, tres responsables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A0DB3BAB-17CE-0270-B3F3-9ED4A0B11F5E}"/>
              </a:ext>
            </a:extLst>
          </p:cNvPr>
          <p:cNvSpPr/>
          <p:nvPr/>
        </p:nvSpPr>
        <p:spPr>
          <a:xfrm>
            <a:off x="640080" y="1828800"/>
            <a:ext cx="3611880" cy="3614468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DE541131-F1F3-83A5-BAAC-8797C99684C5}"/>
              </a:ext>
            </a:extLst>
          </p:cNvPr>
          <p:cNvSpPr/>
          <p:nvPr/>
        </p:nvSpPr>
        <p:spPr>
          <a:xfrm>
            <a:off x="640080" y="1828800"/>
            <a:ext cx="73152" cy="3614461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3FA74E0B-95E5-919B-0E34-CE3E4644F8CD}"/>
              </a:ext>
            </a:extLst>
          </p:cNvPr>
          <p:cNvSpPr/>
          <p:nvPr/>
        </p:nvSpPr>
        <p:spPr>
          <a:xfrm>
            <a:off x="914400" y="201168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3800" b="1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s-ES_tradnl" sz="3800" noProof="0" dirty="0">
              <a:solidFill>
                <a:srgbClr val="FA5A01"/>
              </a:solidFill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4160A08A-8853-DB6F-DC01-BEF6FF9BF4BC}"/>
              </a:ext>
            </a:extLst>
          </p:cNvPr>
          <p:cNvSpPr/>
          <p:nvPr/>
        </p:nvSpPr>
        <p:spPr>
          <a:xfrm>
            <a:off x="914400" y="2697480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2200" b="1" dirty="0">
                <a:solidFill>
                  <a:srgbClr val="1B2669"/>
                </a:solidFill>
                <a:latin typeface="Gotham Medium" pitchFamily="2" charset="0"/>
              </a:rPr>
              <a:t>Estratégica</a:t>
            </a: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C4313B7E-7B18-5EDC-86E1-1D42E702B179}"/>
              </a:ext>
            </a:extLst>
          </p:cNvPr>
          <p:cNvSpPr/>
          <p:nvPr/>
        </p:nvSpPr>
        <p:spPr>
          <a:xfrm>
            <a:off x="914400" y="329184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400" b="1" dirty="0">
                <a:solidFill>
                  <a:srgbClr val="FA5A01"/>
                </a:solidFill>
                <a:latin typeface="Gotham Medium" pitchFamily="2" charset="0"/>
              </a:rPr>
              <a:t>Mesa Directiva</a:t>
            </a: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771E29C4-137C-4568-562E-ED2ECEA1FDEE}"/>
              </a:ext>
            </a:extLst>
          </p:cNvPr>
          <p:cNvSpPr/>
          <p:nvPr/>
        </p:nvSpPr>
        <p:spPr>
          <a:xfrm>
            <a:off x="914400" y="365760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Frecuencia: Cada 6 meses</a:t>
            </a:r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D0762C6E-5463-5F6B-D5BC-D4B4AB67ABE1}"/>
              </a:ext>
            </a:extLst>
          </p:cNvPr>
          <p:cNvSpPr/>
          <p:nvPr/>
        </p:nvSpPr>
        <p:spPr>
          <a:xfrm>
            <a:off x="914400" y="4114800"/>
            <a:ext cx="301752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ES_tradnl" noProof="0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58756BA8-F820-A1B0-FDED-C1B5AC9B6A57}"/>
              </a:ext>
            </a:extLst>
          </p:cNvPr>
          <p:cNvSpPr/>
          <p:nvPr/>
        </p:nvSpPr>
        <p:spPr>
          <a:xfrm>
            <a:off x="914400" y="429768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Define el qué: cartera de proyectos, FODA, objetivos a largo plazo, planeación financiera.</a:t>
            </a:r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BCE3B45C-6965-8C79-5231-A735F657B12A}"/>
              </a:ext>
            </a:extLst>
          </p:cNvPr>
          <p:cNvSpPr/>
          <p:nvPr/>
        </p:nvSpPr>
        <p:spPr>
          <a:xfrm>
            <a:off x="4434840" y="1828800"/>
            <a:ext cx="3611880" cy="3614468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01C5E293-073B-8701-1FE1-A4C7F405FDC2}"/>
              </a:ext>
            </a:extLst>
          </p:cNvPr>
          <p:cNvSpPr/>
          <p:nvPr/>
        </p:nvSpPr>
        <p:spPr>
          <a:xfrm>
            <a:off x="4709160" y="201168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3800" b="1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s-ES_tradnl" sz="3800" noProof="0" dirty="0">
              <a:solidFill>
                <a:srgbClr val="FA5A01"/>
              </a:solidFill>
            </a:endParaRPr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D73C0353-6AC6-332B-3121-4C0CF7060A08}"/>
              </a:ext>
            </a:extLst>
          </p:cNvPr>
          <p:cNvSpPr/>
          <p:nvPr/>
        </p:nvSpPr>
        <p:spPr>
          <a:xfrm>
            <a:off x="4709160" y="2697480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2200" b="1" dirty="0">
                <a:solidFill>
                  <a:srgbClr val="1B2669"/>
                </a:solidFill>
                <a:latin typeface="Gotham Medium" pitchFamily="2" charset="0"/>
              </a:rPr>
              <a:t>Táctica</a:t>
            </a:r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9D8F8BB9-6BAC-5062-0AFE-B0DAFC47F5CA}"/>
              </a:ext>
            </a:extLst>
          </p:cNvPr>
          <p:cNvSpPr/>
          <p:nvPr/>
        </p:nvSpPr>
        <p:spPr>
          <a:xfrm>
            <a:off x="4709160" y="329184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b="1" dirty="0">
                <a:solidFill>
                  <a:srgbClr val="FA5A01"/>
                </a:solidFill>
                <a:latin typeface="Gotham Medium" pitchFamily="2" charset="0"/>
              </a:rPr>
              <a:t>Gerencia de Productos</a:t>
            </a:r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DB5EA5E1-8973-A55B-B683-4EDDA5D5A375}"/>
              </a:ext>
            </a:extLst>
          </p:cNvPr>
          <p:cNvSpPr/>
          <p:nvPr/>
        </p:nvSpPr>
        <p:spPr>
          <a:xfrm>
            <a:off x="4709160" y="365760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Frecuencia: Cada 3 meses</a:t>
            </a:r>
          </a:p>
        </p:txBody>
      </p:sp>
      <p:sp>
        <p:nvSpPr>
          <p:cNvPr id="19" name="Shape 16">
            <a:extLst>
              <a:ext uri="{FF2B5EF4-FFF2-40B4-BE49-F238E27FC236}">
                <a16:creationId xmlns:a16="http://schemas.microsoft.com/office/drawing/2014/main" id="{ABF3D615-B114-A401-556F-4DBC24C878ED}"/>
              </a:ext>
            </a:extLst>
          </p:cNvPr>
          <p:cNvSpPr/>
          <p:nvPr/>
        </p:nvSpPr>
        <p:spPr>
          <a:xfrm>
            <a:off x="4709160" y="4114800"/>
            <a:ext cx="301752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ES_tradnl" noProof="0" dirty="0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C0F470A7-8444-E830-02BD-BAF0B8BDA794}"/>
              </a:ext>
            </a:extLst>
          </p:cNvPr>
          <p:cNvSpPr/>
          <p:nvPr/>
        </p:nvSpPr>
        <p:spPr>
          <a:xfrm>
            <a:off x="4709160" y="429768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Define el cómo: metodología Cloud Mobile, herramientas tecnológicas, recursos humanos.</a:t>
            </a:r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AE9E0697-158D-20F8-9C42-44C5A13F5451}"/>
              </a:ext>
            </a:extLst>
          </p:cNvPr>
          <p:cNvSpPr/>
          <p:nvPr/>
        </p:nvSpPr>
        <p:spPr>
          <a:xfrm>
            <a:off x="8284464" y="1828799"/>
            <a:ext cx="3611880" cy="3614468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3AA33E15-5915-2090-811D-6AD76BF5FCAC}"/>
              </a:ext>
            </a:extLst>
          </p:cNvPr>
          <p:cNvSpPr/>
          <p:nvPr/>
        </p:nvSpPr>
        <p:spPr>
          <a:xfrm>
            <a:off x="8503920" y="2011680"/>
            <a:ext cx="1371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3800" b="1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s-ES_tradnl" sz="3800" noProof="0" dirty="0">
              <a:solidFill>
                <a:srgbClr val="FA5A01"/>
              </a:solidFill>
            </a:endParaRPr>
          </a:p>
        </p:txBody>
      </p:sp>
      <p:sp>
        <p:nvSpPr>
          <p:cNvPr id="24" name="Text 21">
            <a:extLst>
              <a:ext uri="{FF2B5EF4-FFF2-40B4-BE49-F238E27FC236}">
                <a16:creationId xmlns:a16="http://schemas.microsoft.com/office/drawing/2014/main" id="{E23F4626-D218-7277-E13F-F2176163308F}"/>
              </a:ext>
            </a:extLst>
          </p:cNvPr>
          <p:cNvSpPr/>
          <p:nvPr/>
        </p:nvSpPr>
        <p:spPr>
          <a:xfrm>
            <a:off x="8503920" y="2697480"/>
            <a:ext cx="3108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2200" b="1" dirty="0">
                <a:solidFill>
                  <a:srgbClr val="1B2669"/>
                </a:solidFill>
                <a:latin typeface="Gotham Medium" pitchFamily="2" charset="0"/>
              </a:rPr>
              <a:t>Operativa</a:t>
            </a:r>
          </a:p>
        </p:txBody>
      </p:sp>
      <p:sp>
        <p:nvSpPr>
          <p:cNvPr id="25" name="Text 22">
            <a:extLst>
              <a:ext uri="{FF2B5EF4-FFF2-40B4-BE49-F238E27FC236}">
                <a16:creationId xmlns:a16="http://schemas.microsoft.com/office/drawing/2014/main" id="{B8D7ABFA-87E6-9B75-F8D3-E9DF100614F9}"/>
              </a:ext>
            </a:extLst>
          </p:cNvPr>
          <p:cNvSpPr/>
          <p:nvPr/>
        </p:nvSpPr>
        <p:spPr>
          <a:xfrm>
            <a:off x="8503920" y="329184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400" b="1" dirty="0">
                <a:solidFill>
                  <a:srgbClr val="FA5A01"/>
                </a:solidFill>
                <a:latin typeface="Gotham Medium" pitchFamily="2" charset="0"/>
              </a:rPr>
              <a:t>Administrador de Proyectos</a:t>
            </a:r>
          </a:p>
        </p:txBody>
      </p:sp>
      <p:sp>
        <p:nvSpPr>
          <p:cNvPr id="26" name="Text 23">
            <a:extLst>
              <a:ext uri="{FF2B5EF4-FFF2-40B4-BE49-F238E27FC236}">
                <a16:creationId xmlns:a16="http://schemas.microsoft.com/office/drawing/2014/main" id="{F962236F-FB93-B836-308F-235840920AD4}"/>
              </a:ext>
            </a:extLst>
          </p:cNvPr>
          <p:cNvSpPr/>
          <p:nvPr/>
        </p:nvSpPr>
        <p:spPr>
          <a:xfrm>
            <a:off x="8503920" y="365760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Frecuencia: Semanal · por proyecto</a:t>
            </a:r>
          </a:p>
        </p:txBody>
      </p:sp>
      <p:sp>
        <p:nvSpPr>
          <p:cNvPr id="27" name="Shape 24">
            <a:extLst>
              <a:ext uri="{FF2B5EF4-FFF2-40B4-BE49-F238E27FC236}">
                <a16:creationId xmlns:a16="http://schemas.microsoft.com/office/drawing/2014/main" id="{339919DC-DC78-DF04-B037-41BC21177B40}"/>
              </a:ext>
            </a:extLst>
          </p:cNvPr>
          <p:cNvSpPr/>
          <p:nvPr/>
        </p:nvSpPr>
        <p:spPr>
          <a:xfrm>
            <a:off x="8503920" y="4114800"/>
            <a:ext cx="3017520" cy="0"/>
          </a:xfrm>
          <a:prstGeom prst="line">
            <a:avLst/>
          </a:prstGeom>
          <a:noFill/>
          <a:ln w="635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ES_tradnl" noProof="0" dirty="0"/>
          </a:p>
        </p:txBody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0EA28A84-CD98-39FF-E326-0CCE1927FBA1}"/>
              </a:ext>
            </a:extLst>
          </p:cNvPr>
          <p:cNvSpPr/>
          <p:nvPr/>
        </p:nvSpPr>
        <p:spPr>
          <a:xfrm>
            <a:off x="8503920" y="4297680"/>
            <a:ext cx="31089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Define el quién y cuándo: células de trabajo,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sprints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SCRUM, tareas y tiempos.</a:t>
            </a:r>
          </a:p>
        </p:txBody>
      </p:sp>
      <p:sp>
        <p:nvSpPr>
          <p:cNvPr id="29" name="Shape 3">
            <a:extLst>
              <a:ext uri="{FF2B5EF4-FFF2-40B4-BE49-F238E27FC236}">
                <a16:creationId xmlns:a16="http://schemas.microsoft.com/office/drawing/2014/main" id="{9BC94154-F466-253C-3B2A-7BFDDACA2592}"/>
              </a:ext>
            </a:extLst>
          </p:cNvPr>
          <p:cNvSpPr/>
          <p:nvPr/>
        </p:nvSpPr>
        <p:spPr>
          <a:xfrm>
            <a:off x="4434840" y="1828799"/>
            <a:ext cx="73152" cy="3614461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30" name="Shape 3">
            <a:extLst>
              <a:ext uri="{FF2B5EF4-FFF2-40B4-BE49-F238E27FC236}">
                <a16:creationId xmlns:a16="http://schemas.microsoft.com/office/drawing/2014/main" id="{6525C9B8-7E7F-A2C9-C932-F7CDFC8BB147}"/>
              </a:ext>
            </a:extLst>
          </p:cNvPr>
          <p:cNvSpPr/>
          <p:nvPr/>
        </p:nvSpPr>
        <p:spPr>
          <a:xfrm>
            <a:off x="8211312" y="1828799"/>
            <a:ext cx="73152" cy="3614461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20113596-CD9D-1CA9-A478-27CCF6F0FEFD}"/>
              </a:ext>
            </a:extLst>
          </p:cNvPr>
          <p:cNvSpPr/>
          <p:nvPr/>
        </p:nvSpPr>
        <p:spPr>
          <a:xfrm>
            <a:off x="4297680" y="3431879"/>
            <a:ext cx="4958808" cy="7463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_tradnl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Si las personas son el centro, esto es donde se invierte.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C5E3FB-C88A-3716-C16B-F7CBBEEAE725}"/>
              </a:ext>
            </a:extLst>
          </p:cNvPr>
          <p:cNvSpPr/>
          <p:nvPr/>
        </p:nvSpPr>
        <p:spPr>
          <a:xfrm>
            <a:off x="4297680" y="2425164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FUNCIÓN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HABILITAR</a:t>
            </a:r>
            <a:endParaRPr lang="es-ES_tradnl" sz="4000" b="1" noProof="0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3E4D8091-124D-5B5F-A53E-D97815F2C69B}"/>
              </a:ext>
            </a:extLst>
          </p:cNvPr>
          <p:cNvSpPr/>
          <p:nvPr/>
        </p:nvSpPr>
        <p:spPr>
          <a:xfrm>
            <a:off x="769477" y="1141128"/>
            <a:ext cx="365760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8000" b="1" kern="0" spc="-1000" noProof="0" dirty="0">
                <a:solidFill>
                  <a:srgbClr val="FEFA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s-ES_tradnl" sz="28000" noProof="0" dirty="0">
              <a:solidFill>
                <a:srgbClr val="FEFA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33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FUNCIÓN 03  |  HABILITAR  (1/2)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599" y="1028700"/>
            <a:ext cx="11304917" cy="1280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Gestión organizacional: como se prepara la empresa para innovar</a:t>
            </a:r>
          </a:p>
        </p:txBody>
      </p:sp>
      <p:sp>
        <p:nvSpPr>
          <p:cNvPr id="4" name="tb4"/>
          <p:cNvSpPr txBox="1"/>
          <p:nvPr/>
        </p:nvSpPr>
        <p:spPr>
          <a:xfrm>
            <a:off x="1122872" y="5547850"/>
            <a:ext cx="8461075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0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Resultado: tiempo de entrega -30%, satisfacción del cliente +20% año tras año.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B1E10FF6-7C28-6E5A-E5EA-5DA9D5F20393}"/>
              </a:ext>
            </a:extLst>
          </p:cNvPr>
          <p:cNvSpPr/>
          <p:nvPr/>
        </p:nvSpPr>
        <p:spPr>
          <a:xfrm>
            <a:off x="655320" y="2413240"/>
            <a:ext cx="5440680" cy="1421633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913269C4-7138-9721-2CCF-EAF5E45B101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640" y="2687560"/>
            <a:ext cx="640080" cy="640080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31D364D6-EC8F-CB1E-8C6C-C2B1A1DA2731}"/>
              </a:ext>
            </a:extLst>
          </p:cNvPr>
          <p:cNvSpPr/>
          <p:nvPr/>
        </p:nvSpPr>
        <p:spPr>
          <a:xfrm>
            <a:off x="1752600" y="264184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Gestión de Proyectos</a:t>
            </a: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0FE6A8A0-57B9-A54D-B818-81C92C96D0CB}"/>
              </a:ext>
            </a:extLst>
          </p:cNvPr>
          <p:cNvSpPr/>
          <p:nvPr/>
        </p:nvSpPr>
        <p:spPr>
          <a:xfrm>
            <a:off x="1752600" y="3144760"/>
            <a:ext cx="4114800" cy="6353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Células de trabajo multidisciplinarias por proyecto.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Sprints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semanales SCRUM. Kickoff con definición técnica y de complejidad.</a:t>
            </a:r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3F20105E-9058-7BC5-BF71-AAF905CEF515}"/>
              </a:ext>
            </a:extLst>
          </p:cNvPr>
          <p:cNvSpPr/>
          <p:nvPr/>
        </p:nvSpPr>
        <p:spPr>
          <a:xfrm>
            <a:off x="6278880" y="2413240"/>
            <a:ext cx="5440680" cy="1421633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4CA92C9A-E61D-D449-2C5D-25E59216BFD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3200" y="2687560"/>
            <a:ext cx="640080" cy="640080"/>
          </a:xfrm>
          <a:prstGeom prst="rect">
            <a:avLst/>
          </a:prstGeom>
        </p:spPr>
      </p:pic>
      <p:sp>
        <p:nvSpPr>
          <p:cNvPr id="11" name="Text 6">
            <a:extLst>
              <a:ext uri="{FF2B5EF4-FFF2-40B4-BE49-F238E27FC236}">
                <a16:creationId xmlns:a16="http://schemas.microsoft.com/office/drawing/2014/main" id="{D4BCC460-C4FD-CD4A-4291-2F9BFB8418D3}"/>
              </a:ext>
            </a:extLst>
          </p:cNvPr>
          <p:cNvSpPr/>
          <p:nvPr/>
        </p:nvSpPr>
        <p:spPr>
          <a:xfrm>
            <a:off x="7376160" y="2641840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Gestión Financiera</a:t>
            </a: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3D26811E-F762-BAD0-6109-5816C8F91B28}"/>
              </a:ext>
            </a:extLst>
          </p:cNvPr>
          <p:cNvSpPr/>
          <p:nvPr/>
        </p:nvSpPr>
        <p:spPr>
          <a:xfrm>
            <a:off x="7376160" y="3144760"/>
            <a:ext cx="4114800" cy="549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Tres frentes: fondos (con universidades), créditos revolventes para flujo, alianzas estratégicas con corporativos.</a:t>
            </a:r>
          </a:p>
        </p:txBody>
      </p:sp>
      <p:sp>
        <p:nvSpPr>
          <p:cNvPr id="13" name="Shape 8">
            <a:extLst>
              <a:ext uri="{FF2B5EF4-FFF2-40B4-BE49-F238E27FC236}">
                <a16:creationId xmlns:a16="http://schemas.microsoft.com/office/drawing/2014/main" id="{421A16F5-94D8-3D4A-FF5D-CDACA63836F7}"/>
              </a:ext>
            </a:extLst>
          </p:cNvPr>
          <p:cNvSpPr/>
          <p:nvPr/>
        </p:nvSpPr>
        <p:spPr>
          <a:xfrm>
            <a:off x="655320" y="3924157"/>
            <a:ext cx="5440680" cy="1458727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14" name="Image 2" descr="preencoded.png">
            <a:extLst>
              <a:ext uri="{FF2B5EF4-FFF2-40B4-BE49-F238E27FC236}">
                <a16:creationId xmlns:a16="http://schemas.microsoft.com/office/drawing/2014/main" id="{E3D2186A-3489-45F9-F3D4-F4E1F085B7F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640" y="4198477"/>
            <a:ext cx="640080" cy="640080"/>
          </a:xfrm>
          <a:prstGeom prst="rect">
            <a:avLst/>
          </a:prstGeom>
        </p:spPr>
      </p:pic>
      <p:sp>
        <p:nvSpPr>
          <p:cNvPr id="15" name="Text 9">
            <a:extLst>
              <a:ext uri="{FF2B5EF4-FFF2-40B4-BE49-F238E27FC236}">
                <a16:creationId xmlns:a16="http://schemas.microsoft.com/office/drawing/2014/main" id="{1F04EED9-1193-2219-7052-29F1D80CEBA3}"/>
              </a:ext>
            </a:extLst>
          </p:cNvPr>
          <p:cNvSpPr/>
          <p:nvPr/>
        </p:nvSpPr>
        <p:spPr>
          <a:xfrm>
            <a:off x="1752600" y="4152757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Recursos Humanos &amp; Conocimiento</a:t>
            </a:r>
          </a:p>
        </p:txBody>
      </p:sp>
      <p:sp>
        <p:nvSpPr>
          <p:cNvPr id="16" name="Text 10">
            <a:extLst>
              <a:ext uri="{FF2B5EF4-FFF2-40B4-BE49-F238E27FC236}">
                <a16:creationId xmlns:a16="http://schemas.microsoft.com/office/drawing/2014/main" id="{775383F9-5291-7DAF-A342-1E4FA35EF809}"/>
              </a:ext>
            </a:extLst>
          </p:cNvPr>
          <p:cNvSpPr/>
          <p:nvPr/>
        </p:nvSpPr>
        <p:spPr>
          <a:xfrm>
            <a:off x="1752600" y="4655677"/>
            <a:ext cx="4114800" cy="498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Mínimo una capacitación, diplomado, evento o curso por persona al año. Capacitación es derecho, no beneficio.</a:t>
            </a:r>
          </a:p>
        </p:txBody>
      </p:sp>
      <p:sp>
        <p:nvSpPr>
          <p:cNvPr id="17" name="Shape 11">
            <a:extLst>
              <a:ext uri="{FF2B5EF4-FFF2-40B4-BE49-F238E27FC236}">
                <a16:creationId xmlns:a16="http://schemas.microsoft.com/office/drawing/2014/main" id="{F68E95F0-38AA-366F-58BA-0FC24FA76FA9}"/>
              </a:ext>
            </a:extLst>
          </p:cNvPr>
          <p:cNvSpPr/>
          <p:nvPr/>
        </p:nvSpPr>
        <p:spPr>
          <a:xfrm>
            <a:off x="6278880" y="3924157"/>
            <a:ext cx="5440680" cy="1458727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18" name="Image 3" descr="preencoded.png">
            <a:extLst>
              <a:ext uri="{FF2B5EF4-FFF2-40B4-BE49-F238E27FC236}">
                <a16:creationId xmlns:a16="http://schemas.microsoft.com/office/drawing/2014/main" id="{AE10DF6A-68E2-0BCD-C196-7EF3DA7039D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3200" y="4198477"/>
            <a:ext cx="640080" cy="640080"/>
          </a:xfrm>
          <a:prstGeom prst="rect">
            <a:avLst/>
          </a:prstGeom>
        </p:spPr>
      </p:pic>
      <p:sp>
        <p:nvSpPr>
          <p:cNvPr id="19" name="Text 12">
            <a:extLst>
              <a:ext uri="{FF2B5EF4-FFF2-40B4-BE49-F238E27FC236}">
                <a16:creationId xmlns:a16="http://schemas.microsoft.com/office/drawing/2014/main" id="{87A8830B-0CED-510F-9095-C162D3285D25}"/>
              </a:ext>
            </a:extLst>
          </p:cNvPr>
          <p:cNvSpPr/>
          <p:nvPr/>
        </p:nvSpPr>
        <p:spPr>
          <a:xfrm>
            <a:off x="7376160" y="4152757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Aprendizaje de Proyectos</a:t>
            </a:r>
          </a:p>
        </p:txBody>
      </p:sp>
      <p:sp>
        <p:nvSpPr>
          <p:cNvPr id="20" name="Text 13">
            <a:extLst>
              <a:ext uri="{FF2B5EF4-FFF2-40B4-BE49-F238E27FC236}">
                <a16:creationId xmlns:a16="http://schemas.microsoft.com/office/drawing/2014/main" id="{4BD8E3F9-9E49-79F7-8201-801A6CE98E5A}"/>
              </a:ext>
            </a:extLst>
          </p:cNvPr>
          <p:cNvSpPr/>
          <p:nvPr/>
        </p:nvSpPr>
        <p:spPr>
          <a:xfrm>
            <a:off x="7376160" y="4655677"/>
            <a:ext cx="4114800" cy="4969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Postmortem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documentado al final de cada proyecto. Iteración continua de la metodología Cloud Mobile.</a:t>
            </a:r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3A0D28AD-7D33-8827-659F-4C82471DD593}"/>
              </a:ext>
            </a:extLst>
          </p:cNvPr>
          <p:cNvSpPr/>
          <p:nvPr/>
        </p:nvSpPr>
        <p:spPr>
          <a:xfrm>
            <a:off x="655320" y="2415277"/>
            <a:ext cx="5440679" cy="7364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2" name="Shape 3">
            <a:extLst>
              <a:ext uri="{FF2B5EF4-FFF2-40B4-BE49-F238E27FC236}">
                <a16:creationId xmlns:a16="http://schemas.microsoft.com/office/drawing/2014/main" id="{C8AF6689-C241-B99B-2D7E-92FA2526BE74}"/>
              </a:ext>
            </a:extLst>
          </p:cNvPr>
          <p:cNvSpPr/>
          <p:nvPr/>
        </p:nvSpPr>
        <p:spPr>
          <a:xfrm>
            <a:off x="6278881" y="2415276"/>
            <a:ext cx="5440679" cy="7364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3" name="Shape 3">
            <a:extLst>
              <a:ext uri="{FF2B5EF4-FFF2-40B4-BE49-F238E27FC236}">
                <a16:creationId xmlns:a16="http://schemas.microsoft.com/office/drawing/2014/main" id="{BF52194A-D1FD-DA23-4095-38F4DA45F665}"/>
              </a:ext>
            </a:extLst>
          </p:cNvPr>
          <p:cNvSpPr/>
          <p:nvPr/>
        </p:nvSpPr>
        <p:spPr>
          <a:xfrm>
            <a:off x="655319" y="3914146"/>
            <a:ext cx="5440679" cy="7364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4" name="Shape 3">
            <a:extLst>
              <a:ext uri="{FF2B5EF4-FFF2-40B4-BE49-F238E27FC236}">
                <a16:creationId xmlns:a16="http://schemas.microsoft.com/office/drawing/2014/main" id="{E4BC46BB-37E7-CC79-168D-BD04FBCDA529}"/>
              </a:ext>
            </a:extLst>
          </p:cNvPr>
          <p:cNvSpPr/>
          <p:nvPr/>
        </p:nvSpPr>
        <p:spPr>
          <a:xfrm>
            <a:off x="6278878" y="3914145"/>
            <a:ext cx="5440679" cy="7364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FUNCIÓN 03  |  HABILITAR  (2/2)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0752826" cy="1280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Adquisición de tecnología: no se compra software, se prueba</a:t>
            </a:r>
          </a:p>
        </p:txBody>
      </p:sp>
      <p:sp>
        <p:nvSpPr>
          <p:cNvPr id="4" name="tb4"/>
          <p:cNvSpPr txBox="1"/>
          <p:nvPr/>
        </p:nvSpPr>
        <p:spPr>
          <a:xfrm>
            <a:off x="228600" y="2309372"/>
            <a:ext cx="9601800" cy="38177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dirty="0">
                <a:solidFill>
                  <a:srgbClr val="444444"/>
                </a:solidFill>
                <a:latin typeface="Gotham Medium" pitchFamily="2" charset="0"/>
              </a:rPr>
              <a:t>El proceso de tres pasos para incorporar nuevas herramientas</a:t>
            </a:r>
          </a:p>
        </p:txBody>
      </p:sp>
      <p:sp>
        <p:nvSpPr>
          <p:cNvPr id="5" name="tb5"/>
          <p:cNvSpPr txBox="1"/>
          <p:nvPr/>
        </p:nvSpPr>
        <p:spPr>
          <a:xfrm>
            <a:off x="1473392" y="4846258"/>
            <a:ext cx="9521274" cy="38177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b="1" u="sng" dirty="0">
                <a:solidFill>
                  <a:srgbClr val="FF5C00"/>
                </a:solidFill>
                <a:latin typeface="Gotham Medium" pitchFamily="2" charset="0"/>
              </a:rPr>
              <a:t>Stack actual de Skye Group:  </a:t>
            </a:r>
            <a:r>
              <a:rPr lang="es-ES_tradnl" b="1" u="sng" dirty="0" err="1">
                <a:solidFill>
                  <a:srgbClr val="FF5C00"/>
                </a:solidFill>
                <a:latin typeface="Gotham Medium" pitchFamily="2" charset="0"/>
              </a:rPr>
              <a:t>Mattermost</a:t>
            </a:r>
            <a:r>
              <a:rPr lang="es-ES_tradnl" b="1" u="sng" dirty="0">
                <a:solidFill>
                  <a:srgbClr val="FF5C00"/>
                </a:solidFill>
                <a:latin typeface="Gotham Medium" pitchFamily="2" charset="0"/>
              </a:rPr>
              <a:t> | JIRA | FIGMA | </a:t>
            </a:r>
            <a:r>
              <a:rPr lang="es-ES_tradnl" b="1" u="sng" dirty="0" err="1">
                <a:solidFill>
                  <a:srgbClr val="FF5C00"/>
                </a:solidFill>
                <a:latin typeface="Gotham Medium" pitchFamily="2" charset="0"/>
              </a:rPr>
              <a:t>XCode</a:t>
            </a:r>
            <a:r>
              <a:rPr lang="es-ES_tradnl" b="1" u="sng" dirty="0">
                <a:solidFill>
                  <a:srgbClr val="FF5C00"/>
                </a:solidFill>
                <a:latin typeface="Gotham Medium" pitchFamily="2" charset="0"/>
              </a:rPr>
              <a:t> | </a:t>
            </a:r>
            <a:r>
              <a:rPr lang="es-ES_tradnl" b="1" u="sng" dirty="0" err="1">
                <a:solidFill>
                  <a:srgbClr val="FF5C00"/>
                </a:solidFill>
                <a:latin typeface="Gotham Medium" pitchFamily="2" charset="0"/>
              </a:rPr>
              <a:t>Bitbucket</a:t>
            </a:r>
            <a:r>
              <a:rPr lang="es-ES_tradnl" b="1" u="sng" dirty="0">
                <a:solidFill>
                  <a:srgbClr val="FF5C00"/>
                </a:solidFill>
                <a:latin typeface="Gotham Medium" pitchFamily="2" charset="0"/>
              </a:rPr>
              <a:t> | </a:t>
            </a:r>
            <a:r>
              <a:rPr lang="es-ES_tradnl" b="1" u="sng" dirty="0" err="1">
                <a:solidFill>
                  <a:srgbClr val="FF5C00"/>
                </a:solidFill>
                <a:latin typeface="Gotham Medium" pitchFamily="2" charset="0"/>
              </a:rPr>
              <a:t>Overflow</a:t>
            </a:r>
            <a:r>
              <a:rPr lang="es-ES_tradnl" b="1" u="sng" dirty="0">
                <a:solidFill>
                  <a:srgbClr val="FF5C00"/>
                </a:solidFill>
                <a:latin typeface="Gotham Medium" pitchFamily="2" charset="0"/>
              </a:rPr>
              <a:t> | Zeplin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8808E8E2-7F64-B2CF-D08F-197252EB811F}"/>
              </a:ext>
            </a:extLst>
          </p:cNvPr>
          <p:cNvSpPr/>
          <p:nvPr/>
        </p:nvSpPr>
        <p:spPr>
          <a:xfrm>
            <a:off x="467552" y="2921166"/>
            <a:ext cx="3611880" cy="1711218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EFD35DFB-ED28-D569-DC81-73353615171E}"/>
              </a:ext>
            </a:extLst>
          </p:cNvPr>
          <p:cNvSpPr/>
          <p:nvPr/>
        </p:nvSpPr>
        <p:spPr>
          <a:xfrm>
            <a:off x="741872" y="3286926"/>
            <a:ext cx="731520" cy="73152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C1B5C30D-36C0-1B09-149C-E6653126FA31}"/>
              </a:ext>
            </a:extLst>
          </p:cNvPr>
          <p:cNvSpPr/>
          <p:nvPr/>
        </p:nvSpPr>
        <p:spPr>
          <a:xfrm>
            <a:off x="741872" y="3286926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2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s-ES_tradnl" sz="2800" noProof="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F981BF96-34D6-A521-BD9D-359283D3C715}"/>
              </a:ext>
            </a:extLst>
          </p:cNvPr>
          <p:cNvSpPr/>
          <p:nvPr/>
        </p:nvSpPr>
        <p:spPr>
          <a:xfrm>
            <a:off x="1656272" y="3149766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Búsqueda continua</a:t>
            </a: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637FFF1A-5A31-C3F9-132D-81F425408D9A}"/>
              </a:ext>
            </a:extLst>
          </p:cNvPr>
          <p:cNvSpPr/>
          <p:nvPr/>
        </p:nvSpPr>
        <p:spPr>
          <a:xfrm>
            <a:off x="1656272" y="3561246"/>
            <a:ext cx="24231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Monitoreo mensual de plataformas como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ProductHunt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,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Gizmodo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,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TechCrunch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, etc.</a:t>
            </a:r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C4D80D81-2372-7E74-22FA-92E011BF0027}"/>
              </a:ext>
            </a:extLst>
          </p:cNvPr>
          <p:cNvSpPr/>
          <p:nvPr/>
        </p:nvSpPr>
        <p:spPr>
          <a:xfrm>
            <a:off x="4262312" y="2921165"/>
            <a:ext cx="3611880" cy="1711217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F7F6D95D-502B-B61E-C4BB-FB1DF1FF51F9}"/>
              </a:ext>
            </a:extLst>
          </p:cNvPr>
          <p:cNvSpPr/>
          <p:nvPr/>
        </p:nvSpPr>
        <p:spPr>
          <a:xfrm>
            <a:off x="4536632" y="3286926"/>
            <a:ext cx="731520" cy="73152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05C4200F-AF67-A526-6A50-3B4EF6EEF5DD}"/>
              </a:ext>
            </a:extLst>
          </p:cNvPr>
          <p:cNvSpPr/>
          <p:nvPr/>
        </p:nvSpPr>
        <p:spPr>
          <a:xfrm>
            <a:off x="4536632" y="3286926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2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s-ES_tradnl" sz="2800" noProof="0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ECF4B899-53B9-B8A1-2A30-EFCC05673FB1}"/>
              </a:ext>
            </a:extLst>
          </p:cNvPr>
          <p:cNvSpPr/>
          <p:nvPr/>
        </p:nvSpPr>
        <p:spPr>
          <a:xfrm>
            <a:off x="5451032" y="3149766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Prueba en proyecto real</a:t>
            </a:r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5865534F-53E5-FEF2-305A-612E4234E198}"/>
              </a:ext>
            </a:extLst>
          </p:cNvPr>
          <p:cNvSpPr/>
          <p:nvPr/>
        </p:nvSpPr>
        <p:spPr>
          <a:xfrm>
            <a:off x="5451032" y="3561246"/>
            <a:ext cx="23317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Cuando se identifica software prometedor, se prueba paralelamente en un proyecto controlado para medir utilidad.</a:t>
            </a:r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3DCE8228-F730-E4D0-9F3F-864B133840B6}"/>
              </a:ext>
            </a:extLst>
          </p:cNvPr>
          <p:cNvSpPr/>
          <p:nvPr/>
        </p:nvSpPr>
        <p:spPr>
          <a:xfrm>
            <a:off x="8057072" y="2921166"/>
            <a:ext cx="3611880" cy="1711216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id="{CA65FAC2-A474-6FD6-39C2-F068062247B4}"/>
              </a:ext>
            </a:extLst>
          </p:cNvPr>
          <p:cNvSpPr/>
          <p:nvPr/>
        </p:nvSpPr>
        <p:spPr>
          <a:xfrm>
            <a:off x="8331392" y="3286926"/>
            <a:ext cx="731520" cy="73152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A1D1CBA8-01B8-D971-F84B-CC43AA952D33}"/>
              </a:ext>
            </a:extLst>
          </p:cNvPr>
          <p:cNvSpPr/>
          <p:nvPr/>
        </p:nvSpPr>
        <p:spPr>
          <a:xfrm>
            <a:off x="8331392" y="3286926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2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s-ES_tradnl" sz="2800" noProof="0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D30652E1-71C0-87DC-669E-D5115792F016}"/>
              </a:ext>
            </a:extLst>
          </p:cNvPr>
          <p:cNvSpPr/>
          <p:nvPr/>
        </p:nvSpPr>
        <p:spPr>
          <a:xfrm>
            <a:off x="9245792" y="3149766"/>
            <a:ext cx="2286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Institucionalización</a:t>
            </a:r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8BD1E9BC-92B6-FB86-681D-BFB04051351F}"/>
              </a:ext>
            </a:extLst>
          </p:cNvPr>
          <p:cNvSpPr/>
          <p:nvPr/>
        </p:nvSpPr>
        <p:spPr>
          <a:xfrm>
            <a:off x="9245792" y="3561246"/>
            <a:ext cx="23317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Si demuestra valor, se documenta, se expone al equipo y se integra al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stack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 oficial.</a:t>
            </a:r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FC65AC60-3C4E-DFEA-9630-6F27299A6E33}"/>
              </a:ext>
            </a:extLst>
          </p:cNvPr>
          <p:cNvSpPr/>
          <p:nvPr/>
        </p:nvSpPr>
        <p:spPr>
          <a:xfrm>
            <a:off x="467553" y="2916531"/>
            <a:ext cx="3611880" cy="76497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2" name="Shape 3">
            <a:extLst>
              <a:ext uri="{FF2B5EF4-FFF2-40B4-BE49-F238E27FC236}">
                <a16:creationId xmlns:a16="http://schemas.microsoft.com/office/drawing/2014/main" id="{3CCDE98E-DEF5-0718-6E79-4CD4F08C0E09}"/>
              </a:ext>
            </a:extLst>
          </p:cNvPr>
          <p:cNvSpPr/>
          <p:nvPr/>
        </p:nvSpPr>
        <p:spPr>
          <a:xfrm>
            <a:off x="4262311" y="2914573"/>
            <a:ext cx="3611880" cy="76497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3" name="Shape 3">
            <a:extLst>
              <a:ext uri="{FF2B5EF4-FFF2-40B4-BE49-F238E27FC236}">
                <a16:creationId xmlns:a16="http://schemas.microsoft.com/office/drawing/2014/main" id="{86F53EE4-4EC5-0ACD-2CA2-C904A2CA760C}"/>
              </a:ext>
            </a:extLst>
          </p:cNvPr>
          <p:cNvSpPr/>
          <p:nvPr/>
        </p:nvSpPr>
        <p:spPr>
          <a:xfrm>
            <a:off x="8057069" y="2914572"/>
            <a:ext cx="3611880" cy="76497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C80A9A00-017D-DAE2-5A08-69A23B5EC77F}"/>
              </a:ext>
            </a:extLst>
          </p:cNvPr>
          <p:cNvSpPr/>
          <p:nvPr/>
        </p:nvSpPr>
        <p:spPr>
          <a:xfrm>
            <a:off x="4297680" y="3431879"/>
            <a:ext cx="4958808" cy="41395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_tradnl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La función mas subestimada por las </a:t>
            </a:r>
            <a:r>
              <a:rPr lang="es-ES_tradnl" sz="200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PyMEs</a:t>
            </a:r>
            <a:r>
              <a:rPr lang="es-ES_tradnl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E1CE2C1-616F-3DB5-BC1D-4E55A210361E}"/>
              </a:ext>
            </a:extLst>
          </p:cNvPr>
          <p:cNvSpPr/>
          <p:nvPr/>
        </p:nvSpPr>
        <p:spPr>
          <a:xfrm>
            <a:off x="4297680" y="2425164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FUNCIÓN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PROTEGER</a:t>
            </a:r>
            <a:endParaRPr lang="es-ES_tradnl" sz="4000" b="1" noProof="0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A38682DA-E291-EB96-C46A-93BA4A91A3D8}"/>
              </a:ext>
            </a:extLst>
          </p:cNvPr>
          <p:cNvSpPr/>
          <p:nvPr/>
        </p:nvSpPr>
        <p:spPr>
          <a:xfrm>
            <a:off x="769477" y="1141128"/>
            <a:ext cx="365760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8000" b="1" kern="0" spc="-1000" noProof="0" dirty="0">
                <a:solidFill>
                  <a:srgbClr val="FEFA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s-ES_tradnl" sz="28000" noProof="0" dirty="0">
              <a:solidFill>
                <a:srgbClr val="FEFA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72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FUNCIÓN 04  |  PROTEGER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0927080" cy="685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Dos capas de protección: interna y externa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72521AC2-3D77-DC27-269E-33048EE5BE05}"/>
              </a:ext>
            </a:extLst>
          </p:cNvPr>
          <p:cNvSpPr/>
          <p:nvPr/>
        </p:nvSpPr>
        <p:spPr>
          <a:xfrm>
            <a:off x="640080" y="1828800"/>
            <a:ext cx="544068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419136B8-77E9-7305-64EF-7C036488ABB2}"/>
              </a:ext>
            </a:extLst>
          </p:cNvPr>
          <p:cNvSpPr/>
          <p:nvPr/>
        </p:nvSpPr>
        <p:spPr>
          <a:xfrm>
            <a:off x="640080" y="1828800"/>
            <a:ext cx="54406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85FE3B57-B3D8-13A8-2CB4-1006AF914B10}"/>
              </a:ext>
            </a:extLst>
          </p:cNvPr>
          <p:cNvSpPr/>
          <p:nvPr/>
        </p:nvSpPr>
        <p:spPr>
          <a:xfrm>
            <a:off x="1005840" y="210312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300" b="1" kern="0" spc="600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PROTECCIÓN INTERNA</a:t>
            </a:r>
            <a:endParaRPr lang="es-ES_tradnl" sz="1300" noProof="0" dirty="0">
              <a:solidFill>
                <a:srgbClr val="FA5A01"/>
              </a:solidFill>
            </a:endParaRP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CC420959-44B6-7AE8-5513-234BBF704C30}"/>
              </a:ext>
            </a:extLst>
          </p:cNvPr>
          <p:cNvSpPr/>
          <p:nvPr/>
        </p:nvSpPr>
        <p:spPr>
          <a:xfrm>
            <a:off x="1005840" y="2514600"/>
            <a:ext cx="4754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2000" b="1" dirty="0">
                <a:solidFill>
                  <a:srgbClr val="1B2669"/>
                </a:solidFill>
                <a:latin typeface="Gotham Medium" pitchFamily="2" charset="0"/>
              </a:rPr>
              <a:t>Capital intelectual</a:t>
            </a:r>
          </a:p>
        </p:txBody>
      </p:sp>
      <p:pic>
        <p:nvPicPr>
          <p:cNvPr id="9" name="Image 0" descr="preencoded.png">
            <a:extLst>
              <a:ext uri="{FF2B5EF4-FFF2-40B4-BE49-F238E27FC236}">
                <a16:creationId xmlns:a16="http://schemas.microsoft.com/office/drawing/2014/main" id="{26F70198-1915-3D00-509C-A62BCBCBF0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840" y="3200400"/>
            <a:ext cx="320040" cy="320040"/>
          </a:xfrm>
          <a:prstGeom prst="rect">
            <a:avLst/>
          </a:prstGeom>
        </p:spPr>
      </p:pic>
      <p:sp>
        <p:nvSpPr>
          <p:cNvPr id="10" name="Text 6">
            <a:extLst>
              <a:ext uri="{FF2B5EF4-FFF2-40B4-BE49-F238E27FC236}">
                <a16:creationId xmlns:a16="http://schemas.microsoft.com/office/drawing/2014/main" id="{77567C1E-9E79-B5F3-E311-8D70B09918B6}"/>
              </a:ext>
            </a:extLst>
          </p:cNvPr>
          <p:cNvSpPr/>
          <p:nvPr/>
        </p:nvSpPr>
        <p:spPr>
          <a:xfrm>
            <a:off x="1508760" y="315468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Desarrollo modular</a:t>
            </a:r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4FFEDC96-B9FB-9F3A-D4ED-2D0820B346DF}"/>
              </a:ext>
            </a:extLst>
          </p:cNvPr>
          <p:cNvSpPr/>
          <p:nvPr/>
        </p:nvSpPr>
        <p:spPr>
          <a:xfrm>
            <a:off x="1508760" y="3474720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Componentes reutilizables, no código atado a un proyecto.</a:t>
            </a:r>
          </a:p>
        </p:txBody>
      </p:sp>
      <p:pic>
        <p:nvPicPr>
          <p:cNvPr id="12" name="Image 1" descr="preencoded.png">
            <a:extLst>
              <a:ext uri="{FF2B5EF4-FFF2-40B4-BE49-F238E27FC236}">
                <a16:creationId xmlns:a16="http://schemas.microsoft.com/office/drawing/2014/main" id="{CB394C1B-7B27-BFD9-CC1E-9BCC897B77B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840" y="4069080"/>
            <a:ext cx="320040" cy="320040"/>
          </a:xfrm>
          <a:prstGeom prst="rect">
            <a:avLst/>
          </a:prstGeom>
        </p:spPr>
      </p:pic>
      <p:sp>
        <p:nvSpPr>
          <p:cNvPr id="13" name="Text 8">
            <a:extLst>
              <a:ext uri="{FF2B5EF4-FFF2-40B4-BE49-F238E27FC236}">
                <a16:creationId xmlns:a16="http://schemas.microsoft.com/office/drawing/2014/main" id="{CF4B6C78-0FF9-388E-A672-410E265D88C1}"/>
              </a:ext>
            </a:extLst>
          </p:cNvPr>
          <p:cNvSpPr/>
          <p:nvPr/>
        </p:nvSpPr>
        <p:spPr>
          <a:xfrm>
            <a:off x="1508760" y="402336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Repositorios versionados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F177DD2B-671A-559A-51D2-13C8CBF21378}"/>
              </a:ext>
            </a:extLst>
          </p:cNvPr>
          <p:cNvSpPr/>
          <p:nvPr/>
        </p:nvSpPr>
        <p:spPr>
          <a:xfrm>
            <a:off x="1508760" y="4343400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GIT privado · respaldo en la nube.</a:t>
            </a:r>
          </a:p>
        </p:txBody>
      </p:sp>
      <p:pic>
        <p:nvPicPr>
          <p:cNvPr id="15" name="Image 2" descr="preencoded.png">
            <a:extLst>
              <a:ext uri="{FF2B5EF4-FFF2-40B4-BE49-F238E27FC236}">
                <a16:creationId xmlns:a16="http://schemas.microsoft.com/office/drawing/2014/main" id="{761A0D02-6FD2-F6B0-784C-1BE098A00E3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5840" y="4937760"/>
            <a:ext cx="320040" cy="320040"/>
          </a:xfrm>
          <a:prstGeom prst="rect">
            <a:avLst/>
          </a:prstGeom>
        </p:spPr>
      </p:pic>
      <p:sp>
        <p:nvSpPr>
          <p:cNvPr id="16" name="Text 10">
            <a:extLst>
              <a:ext uri="{FF2B5EF4-FFF2-40B4-BE49-F238E27FC236}">
                <a16:creationId xmlns:a16="http://schemas.microsoft.com/office/drawing/2014/main" id="{2213359A-C69B-0901-43D9-7FB5A087A9CC}"/>
              </a:ext>
            </a:extLst>
          </p:cNvPr>
          <p:cNvSpPr/>
          <p:nvPr/>
        </p:nvSpPr>
        <p:spPr>
          <a:xfrm>
            <a:off x="1508760" y="489204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Documentación de nomenclatura</a:t>
            </a:r>
          </a:p>
        </p:txBody>
      </p:sp>
      <p:sp>
        <p:nvSpPr>
          <p:cNvPr id="17" name="Text 11">
            <a:extLst>
              <a:ext uri="{FF2B5EF4-FFF2-40B4-BE49-F238E27FC236}">
                <a16:creationId xmlns:a16="http://schemas.microsoft.com/office/drawing/2014/main" id="{5380CD9A-F4D1-7C4F-A917-4A736A056B52}"/>
              </a:ext>
            </a:extLst>
          </p:cNvPr>
          <p:cNvSpPr/>
          <p:nvPr/>
        </p:nvSpPr>
        <p:spPr>
          <a:xfrm>
            <a:off x="1508760" y="5212080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Convenciones de código y versiones.</a:t>
            </a:r>
          </a:p>
        </p:txBody>
      </p:sp>
      <p:sp>
        <p:nvSpPr>
          <p:cNvPr id="18" name="Shape 12">
            <a:extLst>
              <a:ext uri="{FF2B5EF4-FFF2-40B4-BE49-F238E27FC236}">
                <a16:creationId xmlns:a16="http://schemas.microsoft.com/office/drawing/2014/main" id="{8307B601-6B17-4E8D-E258-A22E4F9EA430}"/>
              </a:ext>
            </a:extLst>
          </p:cNvPr>
          <p:cNvSpPr/>
          <p:nvPr/>
        </p:nvSpPr>
        <p:spPr>
          <a:xfrm>
            <a:off x="6263640" y="1828800"/>
            <a:ext cx="5440680" cy="3840480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9" name="Shape 13">
            <a:extLst>
              <a:ext uri="{FF2B5EF4-FFF2-40B4-BE49-F238E27FC236}">
                <a16:creationId xmlns:a16="http://schemas.microsoft.com/office/drawing/2014/main" id="{AE8320E5-E681-FC68-289E-AAA237C7AC19}"/>
              </a:ext>
            </a:extLst>
          </p:cNvPr>
          <p:cNvSpPr/>
          <p:nvPr/>
        </p:nvSpPr>
        <p:spPr>
          <a:xfrm>
            <a:off x="6263640" y="1828800"/>
            <a:ext cx="5440680" cy="73152"/>
          </a:xfrm>
          <a:prstGeom prst="rect">
            <a:avLst/>
          </a:prstGeom>
          <a:solidFill>
            <a:srgbClr val="D97706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0" name="Text 14">
            <a:extLst>
              <a:ext uri="{FF2B5EF4-FFF2-40B4-BE49-F238E27FC236}">
                <a16:creationId xmlns:a16="http://schemas.microsoft.com/office/drawing/2014/main" id="{50D96408-AB8A-F803-38FD-939517D291A0}"/>
              </a:ext>
            </a:extLst>
          </p:cNvPr>
          <p:cNvSpPr/>
          <p:nvPr/>
        </p:nvSpPr>
        <p:spPr>
          <a:xfrm>
            <a:off x="6629400" y="210312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300" b="1" kern="0" spc="600" noProof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PROTECCIÓN EXTERNA</a:t>
            </a:r>
            <a:endParaRPr lang="es-ES_tradnl" sz="1300" noProof="0" dirty="0"/>
          </a:p>
        </p:txBody>
      </p:sp>
      <p:sp>
        <p:nvSpPr>
          <p:cNvPr id="21" name="Text 15">
            <a:extLst>
              <a:ext uri="{FF2B5EF4-FFF2-40B4-BE49-F238E27FC236}">
                <a16:creationId xmlns:a16="http://schemas.microsoft.com/office/drawing/2014/main" id="{759310DF-B6DE-6007-62CF-6C6DA49A629D}"/>
              </a:ext>
            </a:extLst>
          </p:cNvPr>
          <p:cNvSpPr/>
          <p:nvPr/>
        </p:nvSpPr>
        <p:spPr>
          <a:xfrm>
            <a:off x="6629400" y="2514600"/>
            <a:ext cx="4754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2000" b="1" dirty="0">
                <a:solidFill>
                  <a:srgbClr val="1B2669"/>
                </a:solidFill>
                <a:latin typeface="Gotham Medium" pitchFamily="2" charset="0"/>
              </a:rPr>
              <a:t>Contratos y propiedad intelectual</a:t>
            </a:r>
          </a:p>
        </p:txBody>
      </p:sp>
      <p:pic>
        <p:nvPicPr>
          <p:cNvPr id="22" name="Image 3" descr="preencoded.png">
            <a:extLst>
              <a:ext uri="{FF2B5EF4-FFF2-40B4-BE49-F238E27FC236}">
                <a16:creationId xmlns:a16="http://schemas.microsoft.com/office/drawing/2014/main" id="{7BC2F365-E219-68D6-3AD2-5A4E5798C05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400" y="3200400"/>
            <a:ext cx="320040" cy="320040"/>
          </a:xfrm>
          <a:prstGeom prst="rect">
            <a:avLst/>
          </a:prstGeom>
        </p:spPr>
      </p:pic>
      <p:sp>
        <p:nvSpPr>
          <p:cNvPr id="23" name="Text 16">
            <a:extLst>
              <a:ext uri="{FF2B5EF4-FFF2-40B4-BE49-F238E27FC236}">
                <a16:creationId xmlns:a16="http://schemas.microsoft.com/office/drawing/2014/main" id="{1E806F80-CAF4-6397-68CE-99382B28BE7B}"/>
              </a:ext>
            </a:extLst>
          </p:cNvPr>
          <p:cNvSpPr/>
          <p:nvPr/>
        </p:nvSpPr>
        <p:spPr>
          <a:xfrm>
            <a:off x="7132320" y="315468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Confidencialidad con empleados</a:t>
            </a:r>
          </a:p>
        </p:txBody>
      </p:sp>
      <p:sp>
        <p:nvSpPr>
          <p:cNvPr id="24" name="Text 17">
            <a:extLst>
              <a:ext uri="{FF2B5EF4-FFF2-40B4-BE49-F238E27FC236}">
                <a16:creationId xmlns:a16="http://schemas.microsoft.com/office/drawing/2014/main" id="{CE8341F7-D057-5978-3DFD-5915A99DE6EA}"/>
              </a:ext>
            </a:extLst>
          </p:cNvPr>
          <p:cNvSpPr/>
          <p:nvPr/>
        </p:nvSpPr>
        <p:spPr>
          <a:xfrm>
            <a:off x="7132320" y="3474720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Desde 2012 · al firmar contratación.</a:t>
            </a:r>
          </a:p>
        </p:txBody>
      </p:sp>
      <p:pic>
        <p:nvPicPr>
          <p:cNvPr id="25" name="Image 4" descr="preencoded.png">
            <a:extLst>
              <a:ext uri="{FF2B5EF4-FFF2-40B4-BE49-F238E27FC236}">
                <a16:creationId xmlns:a16="http://schemas.microsoft.com/office/drawing/2014/main" id="{CF5E3EB4-0247-74A4-231E-95DCE4D2BFC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400" y="4069080"/>
            <a:ext cx="320040" cy="320040"/>
          </a:xfrm>
          <a:prstGeom prst="rect">
            <a:avLst/>
          </a:prstGeom>
        </p:spPr>
      </p:pic>
      <p:sp>
        <p:nvSpPr>
          <p:cNvPr id="26" name="Text 18">
            <a:extLst>
              <a:ext uri="{FF2B5EF4-FFF2-40B4-BE49-F238E27FC236}">
                <a16:creationId xmlns:a16="http://schemas.microsoft.com/office/drawing/2014/main" id="{2226565A-E9E8-E35B-8FF5-7FAFFE58B167}"/>
              </a:ext>
            </a:extLst>
          </p:cNvPr>
          <p:cNvSpPr/>
          <p:nvPr/>
        </p:nvSpPr>
        <p:spPr>
          <a:xfrm>
            <a:off x="7132320" y="402336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Cláusula no-contratación con cliente</a:t>
            </a:r>
          </a:p>
        </p:txBody>
      </p:sp>
      <p:sp>
        <p:nvSpPr>
          <p:cNvPr id="27" name="Text 19">
            <a:extLst>
              <a:ext uri="{FF2B5EF4-FFF2-40B4-BE49-F238E27FC236}">
                <a16:creationId xmlns:a16="http://schemas.microsoft.com/office/drawing/2014/main" id="{FE66EB64-4FEF-ECEC-C35D-E8379235F7A8}"/>
              </a:ext>
            </a:extLst>
          </p:cNvPr>
          <p:cNvSpPr/>
          <p:nvPr/>
        </p:nvSpPr>
        <p:spPr>
          <a:xfrm>
            <a:off x="7132320" y="4343400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1 año post-proyecto.</a:t>
            </a:r>
          </a:p>
        </p:txBody>
      </p:sp>
      <p:pic>
        <p:nvPicPr>
          <p:cNvPr id="28" name="Image 5" descr="preencoded.png">
            <a:extLst>
              <a:ext uri="{FF2B5EF4-FFF2-40B4-BE49-F238E27FC236}">
                <a16:creationId xmlns:a16="http://schemas.microsoft.com/office/drawing/2014/main" id="{C7C76987-5456-E50A-CD54-0F674BA93E2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400" y="4937760"/>
            <a:ext cx="320040" cy="320040"/>
          </a:xfrm>
          <a:prstGeom prst="rect">
            <a:avLst/>
          </a:prstGeom>
        </p:spPr>
      </p:pic>
      <p:sp>
        <p:nvSpPr>
          <p:cNvPr id="29" name="Text 20">
            <a:extLst>
              <a:ext uri="{FF2B5EF4-FFF2-40B4-BE49-F238E27FC236}">
                <a16:creationId xmlns:a16="http://schemas.microsoft.com/office/drawing/2014/main" id="{B655018F-B767-BD56-9CC4-DEF9B729289E}"/>
              </a:ext>
            </a:extLst>
          </p:cNvPr>
          <p:cNvSpPr/>
          <p:nvPr/>
        </p:nvSpPr>
        <p:spPr>
          <a:xfrm>
            <a:off x="7132320" y="4892040"/>
            <a:ext cx="42976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400" b="1" dirty="0">
                <a:solidFill>
                  <a:srgbClr val="444444"/>
                </a:solidFill>
                <a:latin typeface="Gotham Medium" pitchFamily="2" charset="0"/>
              </a:rPr>
              <a:t>Asesoría legal continua</a:t>
            </a:r>
          </a:p>
        </p:txBody>
      </p:sp>
      <p:sp>
        <p:nvSpPr>
          <p:cNvPr id="30" name="Text 21">
            <a:extLst>
              <a:ext uri="{FF2B5EF4-FFF2-40B4-BE49-F238E27FC236}">
                <a16:creationId xmlns:a16="http://schemas.microsoft.com/office/drawing/2014/main" id="{C42EEDEC-303D-0685-2E37-38B21A88ADD6}"/>
              </a:ext>
            </a:extLst>
          </p:cNvPr>
          <p:cNvSpPr/>
          <p:nvPr/>
        </p:nvSpPr>
        <p:spPr>
          <a:xfrm>
            <a:off x="7132320" y="5212080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100" i="1" dirty="0">
                <a:solidFill>
                  <a:srgbClr val="444444"/>
                </a:solidFill>
                <a:latin typeface="Gotham Medium" pitchFamily="2" charset="0"/>
              </a:rPr>
              <a:t>Vigilancia jurídica México y extranjero.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353063BA-5C58-20B6-B14A-4181570C2FA2}"/>
              </a:ext>
            </a:extLst>
          </p:cNvPr>
          <p:cNvSpPr/>
          <p:nvPr/>
        </p:nvSpPr>
        <p:spPr>
          <a:xfrm>
            <a:off x="4297680" y="3431879"/>
            <a:ext cx="4958808" cy="75251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_tradnl" sz="200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Donde el modelo se convierte en producto, en mercado, en valor.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28D624-E2A8-679E-33A2-6A769AD8B7DA}"/>
              </a:ext>
            </a:extLst>
          </p:cNvPr>
          <p:cNvSpPr/>
          <p:nvPr/>
        </p:nvSpPr>
        <p:spPr>
          <a:xfrm>
            <a:off x="4297680" y="2425164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FUNCIÓN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IMPLANTAR</a:t>
            </a:r>
            <a:endParaRPr lang="es-ES_tradnl" sz="4000" b="1" noProof="0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7233AD40-7A7D-AB32-A4AA-B8425FCBBB61}"/>
              </a:ext>
            </a:extLst>
          </p:cNvPr>
          <p:cNvSpPr/>
          <p:nvPr/>
        </p:nvSpPr>
        <p:spPr>
          <a:xfrm>
            <a:off x="769477" y="1141128"/>
            <a:ext cx="365760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8000" b="1" kern="0" spc="-1000" noProof="0" dirty="0">
                <a:solidFill>
                  <a:srgbClr val="FEFA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s-ES_tradnl" sz="28000" noProof="0" dirty="0">
              <a:solidFill>
                <a:srgbClr val="FEFA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38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685800"/>
            <a:ext cx="9601800" cy="7355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40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Lo que se llevarán al final de esta charla</a:t>
            </a:r>
          </a:p>
        </p:txBody>
      </p:sp>
      <p:sp>
        <p:nvSpPr>
          <p:cNvPr id="3" name="tb3"/>
          <p:cNvSpPr txBox="1"/>
          <p:nvPr/>
        </p:nvSpPr>
        <p:spPr>
          <a:xfrm>
            <a:off x="1319652" y="1881353"/>
            <a:ext cx="9601799" cy="452762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01</a:t>
            </a: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—  Por qué fallan la mayoría de los modelos de innovación</a:t>
            </a:r>
          </a:p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Las 3 trampas que hacen que un modelo se quede en el papel.</a:t>
            </a:r>
          </a:p>
          <a:p>
            <a:pPr algn="l">
              <a:lnSpc>
                <a:spcPct val="110000"/>
              </a:lnSpc>
            </a:pPr>
            <a:endParaRPr lang="es-ES_tradnl" sz="9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02</a:t>
            </a: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—  El marco TEMAGUIDE adaptado a una </a:t>
            </a:r>
            <a:r>
              <a:rPr lang="es-ES_tradnl" sz="2400" b="1" noProof="0" dirty="0" err="1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PyME</a:t>
            </a: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real</a:t>
            </a:r>
          </a:p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Las 5 funciones aterrizadas al caso concreto.</a:t>
            </a:r>
          </a:p>
          <a:p>
            <a:pPr algn="l">
              <a:lnSpc>
                <a:spcPct val="110000"/>
              </a:lnSpc>
            </a:pPr>
            <a:endParaRPr lang="es-ES_tradnl" sz="9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03</a:t>
            </a: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—  El caso Skye Group, paso a paso</a:t>
            </a:r>
          </a:p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El modelo que ganó el Premio Nacional de Tecnología de México.</a:t>
            </a:r>
          </a:p>
          <a:p>
            <a:pPr algn="l">
              <a:lnSpc>
                <a:spcPct val="110000"/>
              </a:lnSpc>
            </a:pPr>
            <a:endParaRPr lang="es-ES_tradnl" sz="9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04</a:t>
            </a: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—  Indicadores y resultados medibles</a:t>
            </a:r>
          </a:p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Cómo medir el impacto real de la gestión de innovación.</a:t>
            </a:r>
          </a:p>
          <a:p>
            <a:pPr algn="l">
              <a:lnSpc>
                <a:spcPct val="110000"/>
              </a:lnSpc>
            </a:pPr>
            <a:endParaRPr lang="es-ES_tradnl" sz="9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05</a:t>
            </a: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—  Una plantilla replicable para empezar mañana</a:t>
            </a:r>
          </a:p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Aplicable a la universidad, centro de investigación o empresa.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FUNCIÓN 05  |  IMPLANTAR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599" y="1028700"/>
            <a:ext cx="11609833" cy="1280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Metodología Skye Mobile: 6 etapas del problema al producto</a:t>
            </a:r>
          </a:p>
        </p:txBody>
      </p:sp>
      <p:sp>
        <p:nvSpPr>
          <p:cNvPr id="4" name="tb4"/>
          <p:cNvSpPr txBox="1"/>
          <p:nvPr/>
        </p:nvSpPr>
        <p:spPr>
          <a:xfrm>
            <a:off x="228599" y="2199132"/>
            <a:ext cx="11224692" cy="61555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Metodología propietaria desarrollada e iterada durante 3 generaciones (2011, 2012, 2015) -&gt; </a:t>
            </a:r>
            <a:r>
              <a:rPr lang="es-ES_tradnl" sz="16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Actual (2018,2020,2026)</a:t>
            </a:r>
          </a:p>
        </p:txBody>
      </p:sp>
      <p:sp>
        <p:nvSpPr>
          <p:cNvPr id="5" name="tb5"/>
          <p:cNvSpPr txBox="1"/>
          <p:nvPr/>
        </p:nvSpPr>
        <p:spPr>
          <a:xfrm>
            <a:off x="464963" y="4983992"/>
            <a:ext cx="8282222" cy="3495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600" b="1" u="sng" noProof="0" dirty="0" err="1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Postmortem</a:t>
            </a:r>
            <a:r>
              <a:rPr lang="es-ES_tradnl" sz="1600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 documentado al final de cada proyecto — mejora continua de la metodología.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2F71A6F0-422B-6298-0760-571ADEFD30EA}"/>
              </a:ext>
            </a:extLst>
          </p:cNvPr>
          <p:cNvSpPr/>
          <p:nvPr/>
        </p:nvSpPr>
        <p:spPr>
          <a:xfrm>
            <a:off x="533975" y="2760345"/>
            <a:ext cx="1783080" cy="2177927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6D11CCD7-550E-65F0-6645-ADDFD293E9C3}"/>
              </a:ext>
            </a:extLst>
          </p:cNvPr>
          <p:cNvSpPr/>
          <p:nvPr/>
        </p:nvSpPr>
        <p:spPr>
          <a:xfrm>
            <a:off x="533975" y="2760345"/>
            <a:ext cx="1783080" cy="54864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0C024B69-9818-894A-C698-6CB01E5E0948}"/>
              </a:ext>
            </a:extLst>
          </p:cNvPr>
          <p:cNvSpPr/>
          <p:nvPr/>
        </p:nvSpPr>
        <p:spPr>
          <a:xfrm>
            <a:off x="533975" y="2760345"/>
            <a:ext cx="1783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s-ES_tradnl" sz="1800" noProof="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23A77C04-F114-B922-3C5D-916ED552892A}"/>
              </a:ext>
            </a:extLst>
          </p:cNvPr>
          <p:cNvSpPr/>
          <p:nvPr/>
        </p:nvSpPr>
        <p:spPr>
          <a:xfrm>
            <a:off x="625415" y="3537585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Problemática</a:t>
            </a:r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10CAC31B-A0A7-FE9B-C71C-086CE737E5BB}"/>
              </a:ext>
            </a:extLst>
          </p:cNvPr>
          <p:cNvSpPr/>
          <p:nvPr/>
        </p:nvSpPr>
        <p:spPr>
          <a:xfrm>
            <a:off x="625415" y="4131945"/>
            <a:ext cx="16002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s-ES_tradnl" sz="1100" dirty="0" err="1">
                <a:solidFill>
                  <a:srgbClr val="444444"/>
                </a:solidFill>
                <a:latin typeface="Gotham Medium" pitchFamily="2" charset="0"/>
              </a:rPr>
              <a:t>Design</a:t>
            </a:r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 </a:t>
            </a:r>
            <a:r>
              <a:rPr lang="es-ES_tradnl" sz="1100" dirty="0" err="1">
                <a:solidFill>
                  <a:srgbClr val="444444"/>
                </a:solidFill>
                <a:latin typeface="Gotham Medium" pitchFamily="2" charset="0"/>
              </a:rPr>
              <a:t>Thinking</a:t>
            </a:r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 + entrevistas para identificar </a:t>
            </a:r>
            <a:r>
              <a:rPr lang="es-ES_tradnl" sz="1100" dirty="0" err="1">
                <a:solidFill>
                  <a:srgbClr val="444444"/>
                </a:solidFill>
                <a:latin typeface="Gotham Medium" pitchFamily="2" charset="0"/>
              </a:rPr>
              <a:t>insights</a:t>
            </a:r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.</a:t>
            </a:r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24FB2EEA-592D-1C3D-A1FE-FC5FC5177265}"/>
              </a:ext>
            </a:extLst>
          </p:cNvPr>
          <p:cNvSpPr/>
          <p:nvPr/>
        </p:nvSpPr>
        <p:spPr>
          <a:xfrm>
            <a:off x="2408495" y="2760345"/>
            <a:ext cx="1783080" cy="2177927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F5BBC3B7-8A5D-3A63-DBEA-24D650643269}"/>
              </a:ext>
            </a:extLst>
          </p:cNvPr>
          <p:cNvSpPr/>
          <p:nvPr/>
        </p:nvSpPr>
        <p:spPr>
          <a:xfrm>
            <a:off x="2408495" y="2760345"/>
            <a:ext cx="1783080" cy="54864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103B5B3A-5634-B98C-B782-71BB834DE8D5}"/>
              </a:ext>
            </a:extLst>
          </p:cNvPr>
          <p:cNvSpPr/>
          <p:nvPr/>
        </p:nvSpPr>
        <p:spPr>
          <a:xfrm>
            <a:off x="2408495" y="2760345"/>
            <a:ext cx="1783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s-ES_tradnl" sz="1800" noProof="0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10959A9A-0A62-3898-2FAC-725C1FA18C3D}"/>
              </a:ext>
            </a:extLst>
          </p:cNvPr>
          <p:cNvSpPr/>
          <p:nvPr/>
        </p:nvSpPr>
        <p:spPr>
          <a:xfrm>
            <a:off x="2499935" y="3537585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Análisis</a:t>
            </a:r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F200F9D0-02EF-6437-70BD-2FA2F425D0A0}"/>
              </a:ext>
            </a:extLst>
          </p:cNvPr>
          <p:cNvSpPr/>
          <p:nvPr/>
        </p:nvSpPr>
        <p:spPr>
          <a:xfrm>
            <a:off x="2499935" y="4131945"/>
            <a:ext cx="16002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Sesión multidisciplinaria. Roles SCRUM. Concepto de innovación.</a:t>
            </a:r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C3FBDA05-686B-81C6-F8D5-43CA874FA426}"/>
              </a:ext>
            </a:extLst>
          </p:cNvPr>
          <p:cNvSpPr/>
          <p:nvPr/>
        </p:nvSpPr>
        <p:spPr>
          <a:xfrm>
            <a:off x="4283015" y="2760345"/>
            <a:ext cx="1783080" cy="2177927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id="{BC213CD3-B18D-011B-5384-F1A87306580F}"/>
              </a:ext>
            </a:extLst>
          </p:cNvPr>
          <p:cNvSpPr/>
          <p:nvPr/>
        </p:nvSpPr>
        <p:spPr>
          <a:xfrm>
            <a:off x="4283015" y="2760345"/>
            <a:ext cx="1783080" cy="54864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8E36CF90-9B63-F209-91EB-4B900CA3BB75}"/>
              </a:ext>
            </a:extLst>
          </p:cNvPr>
          <p:cNvSpPr/>
          <p:nvPr/>
        </p:nvSpPr>
        <p:spPr>
          <a:xfrm>
            <a:off x="4283015" y="2760345"/>
            <a:ext cx="1783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s-ES_tradnl" sz="1800" noProof="0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A69CB0DA-B1D7-82A9-B207-97FD2E3C01D8}"/>
              </a:ext>
            </a:extLst>
          </p:cNvPr>
          <p:cNvSpPr/>
          <p:nvPr/>
        </p:nvSpPr>
        <p:spPr>
          <a:xfrm>
            <a:off x="4374455" y="3537585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sz="1400" b="1" dirty="0" err="1">
                <a:solidFill>
                  <a:srgbClr val="1B2669"/>
                </a:solidFill>
                <a:latin typeface="Gotham Medium" pitchFamily="2" charset="0"/>
              </a:rPr>
              <a:t>Wireframes</a:t>
            </a:r>
            <a:endParaRPr lang="es-ES_tradnl" sz="1400" b="1" dirty="0">
              <a:solidFill>
                <a:srgbClr val="1B2669"/>
              </a:solidFill>
              <a:latin typeface="Gotham Medium" pitchFamily="2" charset="0"/>
            </a:endParaRPr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6AAB4A27-68AE-2DCB-D922-DA4F1E42ACDB}"/>
              </a:ext>
            </a:extLst>
          </p:cNvPr>
          <p:cNvSpPr/>
          <p:nvPr/>
        </p:nvSpPr>
        <p:spPr>
          <a:xfrm>
            <a:off x="4374455" y="4131945"/>
            <a:ext cx="16002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Bocetado de navegación, contenido y conexión de WS.</a:t>
            </a:r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5A52BEAE-41E6-B71E-9C47-06B8B306098A}"/>
              </a:ext>
            </a:extLst>
          </p:cNvPr>
          <p:cNvSpPr/>
          <p:nvPr/>
        </p:nvSpPr>
        <p:spPr>
          <a:xfrm>
            <a:off x="6157535" y="2760345"/>
            <a:ext cx="1783080" cy="2177927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22" name="Shape 19">
            <a:extLst>
              <a:ext uri="{FF2B5EF4-FFF2-40B4-BE49-F238E27FC236}">
                <a16:creationId xmlns:a16="http://schemas.microsoft.com/office/drawing/2014/main" id="{711B45E0-CBED-61FB-E238-5F388DC7177A}"/>
              </a:ext>
            </a:extLst>
          </p:cNvPr>
          <p:cNvSpPr/>
          <p:nvPr/>
        </p:nvSpPr>
        <p:spPr>
          <a:xfrm>
            <a:off x="6157535" y="2760345"/>
            <a:ext cx="1783080" cy="54864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19EB1F32-88A8-445C-F2B2-D7F68B913D72}"/>
              </a:ext>
            </a:extLst>
          </p:cNvPr>
          <p:cNvSpPr/>
          <p:nvPr/>
        </p:nvSpPr>
        <p:spPr>
          <a:xfrm>
            <a:off x="6157535" y="2760345"/>
            <a:ext cx="1783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s-ES_tradnl" sz="1800" noProof="0" dirty="0"/>
          </a:p>
        </p:txBody>
      </p:sp>
      <p:sp>
        <p:nvSpPr>
          <p:cNvPr id="24" name="Text 21">
            <a:extLst>
              <a:ext uri="{FF2B5EF4-FFF2-40B4-BE49-F238E27FC236}">
                <a16:creationId xmlns:a16="http://schemas.microsoft.com/office/drawing/2014/main" id="{94E06BA5-5E46-AEA4-2E30-5723F9FF6F92}"/>
              </a:ext>
            </a:extLst>
          </p:cNvPr>
          <p:cNvSpPr/>
          <p:nvPr/>
        </p:nvSpPr>
        <p:spPr>
          <a:xfrm>
            <a:off x="6248975" y="3537585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Framework</a:t>
            </a:r>
          </a:p>
        </p:txBody>
      </p:sp>
      <p:sp>
        <p:nvSpPr>
          <p:cNvPr id="25" name="Text 22">
            <a:extLst>
              <a:ext uri="{FF2B5EF4-FFF2-40B4-BE49-F238E27FC236}">
                <a16:creationId xmlns:a16="http://schemas.microsoft.com/office/drawing/2014/main" id="{2C99A149-914D-F976-91DA-4E3088BF578A}"/>
              </a:ext>
            </a:extLst>
          </p:cNvPr>
          <p:cNvSpPr/>
          <p:nvPr/>
        </p:nvSpPr>
        <p:spPr>
          <a:xfrm>
            <a:off x="6248975" y="4131945"/>
            <a:ext cx="16002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Personalización de </a:t>
            </a:r>
            <a:r>
              <a:rPr lang="es-ES_tradnl" sz="1100" dirty="0" err="1">
                <a:solidFill>
                  <a:srgbClr val="444444"/>
                </a:solidFill>
                <a:latin typeface="Gotham Medium" pitchFamily="2" charset="0"/>
              </a:rPr>
              <a:t>framework</a:t>
            </a:r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 propietario con componentes.</a:t>
            </a:r>
          </a:p>
        </p:txBody>
      </p:sp>
      <p:sp>
        <p:nvSpPr>
          <p:cNvPr id="26" name="Shape 23">
            <a:extLst>
              <a:ext uri="{FF2B5EF4-FFF2-40B4-BE49-F238E27FC236}">
                <a16:creationId xmlns:a16="http://schemas.microsoft.com/office/drawing/2014/main" id="{F7CF7AAD-AA46-1089-8D4E-E5C7B778D3DE}"/>
              </a:ext>
            </a:extLst>
          </p:cNvPr>
          <p:cNvSpPr/>
          <p:nvPr/>
        </p:nvSpPr>
        <p:spPr>
          <a:xfrm>
            <a:off x="8032055" y="2760345"/>
            <a:ext cx="1783080" cy="2177927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27" name="Shape 24">
            <a:extLst>
              <a:ext uri="{FF2B5EF4-FFF2-40B4-BE49-F238E27FC236}">
                <a16:creationId xmlns:a16="http://schemas.microsoft.com/office/drawing/2014/main" id="{A7988C59-D843-4ADE-98E6-1B7E587D550F}"/>
              </a:ext>
            </a:extLst>
          </p:cNvPr>
          <p:cNvSpPr/>
          <p:nvPr/>
        </p:nvSpPr>
        <p:spPr>
          <a:xfrm>
            <a:off x="8032055" y="2760345"/>
            <a:ext cx="1783080" cy="54864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49B127D5-2358-EE97-CAA9-E4DBD8DD211C}"/>
              </a:ext>
            </a:extLst>
          </p:cNvPr>
          <p:cNvSpPr/>
          <p:nvPr/>
        </p:nvSpPr>
        <p:spPr>
          <a:xfrm>
            <a:off x="8032055" y="2760345"/>
            <a:ext cx="1783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s-ES_tradnl" sz="1800" noProof="0" dirty="0"/>
          </a:p>
        </p:txBody>
      </p:sp>
      <p:sp>
        <p:nvSpPr>
          <p:cNvPr id="29" name="Text 26">
            <a:extLst>
              <a:ext uri="{FF2B5EF4-FFF2-40B4-BE49-F238E27FC236}">
                <a16:creationId xmlns:a16="http://schemas.microsoft.com/office/drawing/2014/main" id="{BAEA47D5-B5B6-4822-35BD-06492ACCE629}"/>
              </a:ext>
            </a:extLst>
          </p:cNvPr>
          <p:cNvSpPr/>
          <p:nvPr/>
        </p:nvSpPr>
        <p:spPr>
          <a:xfrm>
            <a:off x="8123495" y="3537585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Componentes</a:t>
            </a:r>
          </a:p>
        </p:txBody>
      </p:sp>
      <p:sp>
        <p:nvSpPr>
          <p:cNvPr id="30" name="Text 27">
            <a:extLst>
              <a:ext uri="{FF2B5EF4-FFF2-40B4-BE49-F238E27FC236}">
                <a16:creationId xmlns:a16="http://schemas.microsoft.com/office/drawing/2014/main" id="{DEC59A3E-4F64-4D8B-6EBA-C956DCAB4A54}"/>
              </a:ext>
            </a:extLst>
          </p:cNvPr>
          <p:cNvSpPr/>
          <p:nvPr/>
        </p:nvSpPr>
        <p:spPr>
          <a:xfrm>
            <a:off x="8123495" y="4131945"/>
            <a:ext cx="16002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Desarrollo modular. Cada nuevo componente al repositorio.</a:t>
            </a:r>
          </a:p>
        </p:txBody>
      </p:sp>
      <p:sp>
        <p:nvSpPr>
          <p:cNvPr id="31" name="Shape 28">
            <a:extLst>
              <a:ext uri="{FF2B5EF4-FFF2-40B4-BE49-F238E27FC236}">
                <a16:creationId xmlns:a16="http://schemas.microsoft.com/office/drawing/2014/main" id="{F5F9DBA4-97F8-1F9F-C142-F1B4C6DEC41D}"/>
              </a:ext>
            </a:extLst>
          </p:cNvPr>
          <p:cNvSpPr/>
          <p:nvPr/>
        </p:nvSpPr>
        <p:spPr>
          <a:xfrm>
            <a:off x="9906575" y="2760345"/>
            <a:ext cx="1783080" cy="2177927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32" name="Shape 29">
            <a:extLst>
              <a:ext uri="{FF2B5EF4-FFF2-40B4-BE49-F238E27FC236}">
                <a16:creationId xmlns:a16="http://schemas.microsoft.com/office/drawing/2014/main" id="{C4EDA351-3C7C-0BFE-13FE-776407284456}"/>
              </a:ext>
            </a:extLst>
          </p:cNvPr>
          <p:cNvSpPr/>
          <p:nvPr/>
        </p:nvSpPr>
        <p:spPr>
          <a:xfrm>
            <a:off x="9906575" y="2760345"/>
            <a:ext cx="1783080" cy="54864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33" name="Text 30">
            <a:extLst>
              <a:ext uri="{FF2B5EF4-FFF2-40B4-BE49-F238E27FC236}">
                <a16:creationId xmlns:a16="http://schemas.microsoft.com/office/drawing/2014/main" id="{B35F3A21-A3FA-1037-BB29-EC34D17B959B}"/>
              </a:ext>
            </a:extLst>
          </p:cNvPr>
          <p:cNvSpPr/>
          <p:nvPr/>
        </p:nvSpPr>
        <p:spPr>
          <a:xfrm>
            <a:off x="9906575" y="2760345"/>
            <a:ext cx="1783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8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s-ES_tradnl" sz="1800" noProof="0" dirty="0"/>
          </a:p>
        </p:txBody>
      </p:sp>
      <p:sp>
        <p:nvSpPr>
          <p:cNvPr id="34" name="Text 31">
            <a:extLst>
              <a:ext uri="{FF2B5EF4-FFF2-40B4-BE49-F238E27FC236}">
                <a16:creationId xmlns:a16="http://schemas.microsoft.com/office/drawing/2014/main" id="{525C55BF-560D-07E8-4D4A-50A53D41AE1A}"/>
              </a:ext>
            </a:extLst>
          </p:cNvPr>
          <p:cNvSpPr/>
          <p:nvPr/>
        </p:nvSpPr>
        <p:spPr>
          <a:xfrm>
            <a:off x="9998015" y="3537585"/>
            <a:ext cx="1600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1400" b="1" dirty="0">
                <a:solidFill>
                  <a:srgbClr val="1B2669"/>
                </a:solidFill>
                <a:latin typeface="Gotham Medium" pitchFamily="2" charset="0"/>
              </a:rPr>
              <a:t>Publicación</a:t>
            </a:r>
          </a:p>
        </p:txBody>
      </p:sp>
      <p:sp>
        <p:nvSpPr>
          <p:cNvPr id="35" name="Text 32">
            <a:extLst>
              <a:ext uri="{FF2B5EF4-FFF2-40B4-BE49-F238E27FC236}">
                <a16:creationId xmlns:a16="http://schemas.microsoft.com/office/drawing/2014/main" id="{1E3A3C3B-C251-AE7C-F83C-14D708605FB9}"/>
              </a:ext>
            </a:extLst>
          </p:cNvPr>
          <p:cNvSpPr/>
          <p:nvPr/>
        </p:nvSpPr>
        <p:spPr>
          <a:xfrm>
            <a:off x="9998015" y="4131945"/>
            <a:ext cx="16002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100" dirty="0">
                <a:solidFill>
                  <a:srgbClr val="444444"/>
                </a:solidFill>
                <a:latin typeface="Gotham Medium" pitchFamily="2" charset="0"/>
              </a:rPr>
              <a:t>Liberación a tiendas + consultoría de posicionamiento.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A624752-F8D2-B7EC-4542-8DFFF193A67F}"/>
              </a:ext>
            </a:extLst>
          </p:cNvPr>
          <p:cNvGrpSpPr/>
          <p:nvPr/>
        </p:nvGrpSpPr>
        <p:grpSpPr>
          <a:xfrm>
            <a:off x="533975" y="4938273"/>
            <a:ext cx="11155680" cy="767584"/>
            <a:chOff x="533975" y="4709672"/>
            <a:chExt cx="11155680" cy="1268921"/>
          </a:xfrm>
        </p:grpSpPr>
        <p:sp>
          <p:nvSpPr>
            <p:cNvPr id="36" name="Shape 3">
              <a:extLst>
                <a:ext uri="{FF2B5EF4-FFF2-40B4-BE49-F238E27FC236}">
                  <a16:creationId xmlns:a16="http://schemas.microsoft.com/office/drawing/2014/main" id="{5B7BF497-9999-ED9A-28DE-426209F8AFBF}"/>
                </a:ext>
              </a:extLst>
            </p:cNvPr>
            <p:cNvSpPr/>
            <p:nvPr/>
          </p:nvSpPr>
          <p:spPr>
            <a:xfrm>
              <a:off x="533975" y="5258312"/>
              <a:ext cx="5532120" cy="712893"/>
            </a:xfrm>
            <a:prstGeom prst="rect">
              <a:avLst/>
            </a:prstGeom>
            <a:solidFill>
              <a:srgbClr val="FFFFFF"/>
            </a:solidFill>
            <a:ln/>
            <a:effectLst>
              <a:outerShdw blurRad="177800" dist="38100" dir="5400000" algn="bl" rotWithShape="0">
                <a:srgbClr val="0F172A">
                  <a:alpha val="10000"/>
                </a:srgbClr>
              </a:outerShdw>
            </a:effectLst>
          </p:spPr>
          <p:txBody>
            <a:bodyPr/>
            <a:lstStyle/>
            <a:p>
              <a:endParaRPr lang="es-ES_tradnl" noProof="0" dirty="0"/>
            </a:p>
          </p:txBody>
        </p:sp>
        <p:sp>
          <p:nvSpPr>
            <p:cNvPr id="37" name="Shape 4">
              <a:extLst>
                <a:ext uri="{FF2B5EF4-FFF2-40B4-BE49-F238E27FC236}">
                  <a16:creationId xmlns:a16="http://schemas.microsoft.com/office/drawing/2014/main" id="{B4E863B8-8273-FA40-7C2F-AF6057582630}"/>
                </a:ext>
              </a:extLst>
            </p:cNvPr>
            <p:cNvSpPr/>
            <p:nvPr/>
          </p:nvSpPr>
          <p:spPr>
            <a:xfrm>
              <a:off x="533975" y="4709672"/>
              <a:ext cx="11155680" cy="548640"/>
            </a:xfrm>
            <a:prstGeom prst="rect">
              <a:avLst/>
            </a:prstGeom>
            <a:solidFill>
              <a:srgbClr val="FEFABD"/>
            </a:solidFill>
            <a:ln/>
          </p:spPr>
          <p:txBody>
            <a:bodyPr/>
            <a:lstStyle/>
            <a:p>
              <a:endParaRPr lang="es-ES_tradnl" noProof="0" dirty="0"/>
            </a:p>
          </p:txBody>
        </p:sp>
        <p:sp>
          <p:nvSpPr>
            <p:cNvPr id="38" name="Text 16">
              <a:extLst>
                <a:ext uri="{FF2B5EF4-FFF2-40B4-BE49-F238E27FC236}">
                  <a16:creationId xmlns:a16="http://schemas.microsoft.com/office/drawing/2014/main" id="{27EF0F1C-4A23-8A70-8BC4-ABCCAA71CE54}"/>
                </a:ext>
              </a:extLst>
            </p:cNvPr>
            <p:cNvSpPr/>
            <p:nvPr/>
          </p:nvSpPr>
          <p:spPr>
            <a:xfrm>
              <a:off x="533975" y="4709672"/>
              <a:ext cx="11155680" cy="5486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indent="0" algn="ctr">
                <a:buNone/>
              </a:pPr>
              <a:r>
                <a:rPr lang="es-ES_tradnl" sz="3200" b="1" dirty="0">
                  <a:solidFill>
                    <a:srgbClr val="1B2669"/>
                  </a:solidFill>
                  <a:latin typeface="Gotham Medium" pitchFamily="2" charset="0"/>
                </a:rPr>
                <a:t>Skye </a:t>
              </a:r>
              <a:r>
                <a:rPr lang="es-ES_tradnl" sz="3200" b="1" dirty="0" err="1">
                  <a:solidFill>
                    <a:srgbClr val="1B2669"/>
                  </a:solidFill>
                  <a:latin typeface="Gotham Medium" pitchFamily="2" charset="0"/>
                </a:rPr>
                <a:t>Innovation</a:t>
              </a:r>
              <a:r>
                <a:rPr lang="es-ES_tradnl" sz="3200" b="1" dirty="0">
                  <a:solidFill>
                    <a:srgbClr val="1B2669"/>
                  </a:solidFill>
                  <a:latin typeface="Gotham Medium" pitchFamily="2" charset="0"/>
                </a:rPr>
                <a:t> Journey</a:t>
              </a:r>
            </a:p>
          </p:txBody>
        </p:sp>
        <p:sp>
          <p:nvSpPr>
            <p:cNvPr id="39" name="Text 16">
              <a:extLst>
                <a:ext uri="{FF2B5EF4-FFF2-40B4-BE49-F238E27FC236}">
                  <a16:creationId xmlns:a16="http://schemas.microsoft.com/office/drawing/2014/main" id="{5692F6A9-55D6-D395-6B1F-05EC60ECB295}"/>
                </a:ext>
              </a:extLst>
            </p:cNvPr>
            <p:cNvSpPr/>
            <p:nvPr/>
          </p:nvSpPr>
          <p:spPr>
            <a:xfrm>
              <a:off x="533975" y="5258312"/>
              <a:ext cx="5532120" cy="71289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indent="0" algn="ctr">
                <a:buNone/>
              </a:pPr>
              <a:r>
                <a:rPr lang="es-ES_tradnl" sz="3200" b="1" dirty="0">
                  <a:solidFill>
                    <a:srgbClr val="FFC000"/>
                  </a:solidFill>
                  <a:latin typeface="Gotham Medium" pitchFamily="2" charset="0"/>
                </a:rPr>
                <a:t>Discovery</a:t>
              </a:r>
            </a:p>
          </p:txBody>
        </p:sp>
        <p:sp>
          <p:nvSpPr>
            <p:cNvPr id="40" name="Shape 3">
              <a:extLst>
                <a:ext uri="{FF2B5EF4-FFF2-40B4-BE49-F238E27FC236}">
                  <a16:creationId xmlns:a16="http://schemas.microsoft.com/office/drawing/2014/main" id="{B5D85A4B-673C-8666-66BA-C2A2BE3BA863}"/>
                </a:ext>
              </a:extLst>
            </p:cNvPr>
            <p:cNvSpPr/>
            <p:nvPr/>
          </p:nvSpPr>
          <p:spPr>
            <a:xfrm>
              <a:off x="6157535" y="5265700"/>
              <a:ext cx="5532120" cy="712893"/>
            </a:xfrm>
            <a:prstGeom prst="rect">
              <a:avLst/>
            </a:prstGeom>
            <a:solidFill>
              <a:srgbClr val="FFFFFF"/>
            </a:solidFill>
            <a:ln/>
            <a:effectLst>
              <a:outerShdw blurRad="177800" dist="38100" dir="5400000" algn="bl" rotWithShape="0">
                <a:srgbClr val="0F172A">
                  <a:alpha val="10000"/>
                </a:srgbClr>
              </a:outerShdw>
            </a:effectLst>
          </p:spPr>
          <p:txBody>
            <a:bodyPr/>
            <a:lstStyle/>
            <a:p>
              <a:endParaRPr lang="es-ES_tradnl" noProof="0" dirty="0"/>
            </a:p>
          </p:txBody>
        </p:sp>
        <p:sp>
          <p:nvSpPr>
            <p:cNvPr id="41" name="Text 16">
              <a:extLst>
                <a:ext uri="{FF2B5EF4-FFF2-40B4-BE49-F238E27FC236}">
                  <a16:creationId xmlns:a16="http://schemas.microsoft.com/office/drawing/2014/main" id="{82371AAE-3187-AF1A-9189-640F7376707D}"/>
                </a:ext>
              </a:extLst>
            </p:cNvPr>
            <p:cNvSpPr/>
            <p:nvPr/>
          </p:nvSpPr>
          <p:spPr>
            <a:xfrm>
              <a:off x="6157535" y="5265700"/>
              <a:ext cx="5532120" cy="71289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indent="0" algn="ctr">
                <a:buNone/>
              </a:pPr>
              <a:r>
                <a:rPr lang="es-ES_tradnl" sz="3200" b="1" dirty="0">
                  <a:solidFill>
                    <a:srgbClr val="0432FF"/>
                  </a:solidFill>
                  <a:latin typeface="Gotham Medium" pitchFamily="2" charset="0"/>
                </a:rPr>
                <a:t>Hands-ON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369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RESULTADOS  |  IMPACTO MEDIBLE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599" y="1028700"/>
            <a:ext cx="11646409" cy="6128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3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Crecimiento de la cartera de proyectos (2012–2015)</a:t>
            </a:r>
          </a:p>
        </p:txBody>
      </p:sp>
      <p:graphicFrame>
        <p:nvGraphicFramePr>
          <p:cNvPr id="5" name="Chart 0">
            <a:extLst>
              <a:ext uri="{FF2B5EF4-FFF2-40B4-BE49-F238E27FC236}">
                <a16:creationId xmlns:a16="http://schemas.microsoft.com/office/drawing/2014/main" id="{E81A68A7-27F7-CF34-22D5-C5C5BE2432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6227425"/>
              </p:ext>
            </p:extLst>
          </p:nvPr>
        </p:nvGraphicFramePr>
        <p:xfrm>
          <a:off x="545189" y="1906928"/>
          <a:ext cx="6858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>
            <a:extLst>
              <a:ext uri="{FF2B5EF4-FFF2-40B4-BE49-F238E27FC236}">
                <a16:creationId xmlns:a16="http://schemas.microsoft.com/office/drawing/2014/main" id="{C4E153ED-DE4D-4DBB-9DBB-E25C0696C43A}"/>
              </a:ext>
            </a:extLst>
          </p:cNvPr>
          <p:cNvSpPr/>
          <p:nvPr/>
        </p:nvSpPr>
        <p:spPr>
          <a:xfrm>
            <a:off x="7860389" y="1906928"/>
            <a:ext cx="3657600" cy="365760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A3D0309F-705B-9F1F-810F-B2B50B26EB1A}"/>
              </a:ext>
            </a:extLst>
          </p:cNvPr>
          <p:cNvSpPr/>
          <p:nvPr/>
        </p:nvSpPr>
        <p:spPr>
          <a:xfrm>
            <a:off x="8043269" y="2044088"/>
            <a:ext cx="32918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8000" b="1" dirty="0">
                <a:solidFill>
                  <a:srgbClr val="FEFABD"/>
                </a:solidFill>
                <a:latin typeface="Gotham Medium" pitchFamily="2" charset="0"/>
              </a:rPr>
              <a:t>3.2×</a:t>
            </a: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40BFD846-A1E5-7A20-2217-6C366395BCD1}"/>
              </a:ext>
            </a:extLst>
          </p:cNvPr>
          <p:cNvSpPr/>
          <p:nvPr/>
        </p:nvSpPr>
        <p:spPr>
          <a:xfrm>
            <a:off x="8043269" y="3232808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500" dirty="0">
                <a:solidFill>
                  <a:schemeClr val="bg1"/>
                </a:solidFill>
                <a:latin typeface="Gotham Medium" pitchFamily="2" charset="0"/>
              </a:rPr>
              <a:t>crecimiento de la cartera</a:t>
            </a: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AB094780-8959-F74A-0499-F7303D700503}"/>
              </a:ext>
            </a:extLst>
          </p:cNvPr>
          <p:cNvSpPr/>
          <p:nvPr/>
        </p:nvSpPr>
        <p:spPr>
          <a:xfrm>
            <a:off x="8043269" y="3571136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200" i="1" dirty="0">
                <a:solidFill>
                  <a:schemeClr val="bg1"/>
                </a:solidFill>
                <a:latin typeface="Gotham Medium" pitchFamily="2" charset="0"/>
              </a:rPr>
              <a:t>entre 2012 y 2015</a:t>
            </a:r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F1DE4C62-2894-E401-271E-53C8A6C6E6FB}"/>
              </a:ext>
            </a:extLst>
          </p:cNvPr>
          <p:cNvSpPr/>
          <p:nvPr/>
        </p:nvSpPr>
        <p:spPr>
          <a:xfrm>
            <a:off x="8043269" y="4055768"/>
            <a:ext cx="457200" cy="36576"/>
          </a:xfrm>
          <a:prstGeom prst="rect">
            <a:avLst/>
          </a:prstGeom>
          <a:solidFill>
            <a:srgbClr val="D97706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E27A25BC-2108-057F-9759-88502DB7DF02}"/>
              </a:ext>
            </a:extLst>
          </p:cNvPr>
          <p:cNvSpPr/>
          <p:nvPr/>
        </p:nvSpPr>
        <p:spPr>
          <a:xfrm>
            <a:off x="8043269" y="4174640"/>
            <a:ext cx="3291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200" i="1" dirty="0">
                <a:solidFill>
                  <a:schemeClr val="bg1"/>
                </a:solidFill>
                <a:latin typeface="Gotham Medium" pitchFamily="2" charset="0"/>
              </a:rPr>
              <a:t>Mismo equipo (22 personas).</a:t>
            </a:r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49AE663C-C822-25AD-535D-590C84F65B66}"/>
              </a:ext>
            </a:extLst>
          </p:cNvPr>
          <p:cNvSpPr/>
          <p:nvPr/>
        </p:nvSpPr>
        <p:spPr>
          <a:xfrm>
            <a:off x="8043269" y="4494680"/>
            <a:ext cx="3291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>
              <a:buNone/>
            </a:pPr>
            <a:r>
              <a:rPr lang="es-ES_tradnl" sz="1200" i="1" dirty="0">
                <a:solidFill>
                  <a:schemeClr val="bg1"/>
                </a:solidFill>
                <a:latin typeface="Gotham Medium" pitchFamily="2" charset="0"/>
              </a:rPr>
              <a:t>Misma estructura de costos.</a:t>
            </a:r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770ADF04-1253-483F-E52D-1E5360A50E8E}"/>
              </a:ext>
            </a:extLst>
          </p:cNvPr>
          <p:cNvSpPr/>
          <p:nvPr/>
        </p:nvSpPr>
        <p:spPr>
          <a:xfrm>
            <a:off x="8043269" y="490616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600" u="sng" dirty="0">
                <a:solidFill>
                  <a:schemeClr val="bg1"/>
                </a:solidFill>
                <a:latin typeface="Gotham Medium" pitchFamily="2" charset="0"/>
              </a:rPr>
              <a:t>La diferencia: el modelo.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INDICADORES DE GESTION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9601800" cy="6712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Lo que medimos y por que importa</a:t>
            </a: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22E19AEA-9A4E-FEDF-4C4B-EFC60B792D21}"/>
              </a:ext>
            </a:extLst>
          </p:cNvPr>
          <p:cNvSpPr/>
          <p:nvPr/>
        </p:nvSpPr>
        <p:spPr>
          <a:xfrm>
            <a:off x="450299" y="1699974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Satisfacción de empleados</a:t>
            </a:r>
          </a:p>
        </p:txBody>
      </p:sp>
      <p:graphicFrame>
        <p:nvGraphicFramePr>
          <p:cNvPr id="6" name="Chart 0">
            <a:extLst>
              <a:ext uri="{FF2B5EF4-FFF2-40B4-BE49-F238E27FC236}">
                <a16:creationId xmlns:a16="http://schemas.microsoft.com/office/drawing/2014/main" id="{0F60595C-E745-2E3C-BDE9-E9081AE5F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773893"/>
              </p:ext>
            </p:extLst>
          </p:nvPr>
        </p:nvGraphicFramePr>
        <p:xfrm>
          <a:off x="450299" y="2248614"/>
          <a:ext cx="5486400" cy="3383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3">
            <a:extLst>
              <a:ext uri="{FF2B5EF4-FFF2-40B4-BE49-F238E27FC236}">
                <a16:creationId xmlns:a16="http://schemas.microsoft.com/office/drawing/2014/main" id="{BC1EF6DD-ECF1-FE1A-C9B2-2A2647857D62}"/>
              </a:ext>
            </a:extLst>
          </p:cNvPr>
          <p:cNvSpPr/>
          <p:nvPr/>
        </p:nvSpPr>
        <p:spPr>
          <a:xfrm>
            <a:off x="6211019" y="1699974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Eficiencia operativa</a:t>
            </a:r>
          </a:p>
        </p:txBody>
      </p:sp>
      <p:graphicFrame>
        <p:nvGraphicFramePr>
          <p:cNvPr id="8" name="Chart 1">
            <a:extLst>
              <a:ext uri="{FF2B5EF4-FFF2-40B4-BE49-F238E27FC236}">
                <a16:creationId xmlns:a16="http://schemas.microsoft.com/office/drawing/2014/main" id="{C575A725-718A-7711-4C00-F8EE12B471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2781101"/>
              </p:ext>
            </p:extLst>
          </p:nvPr>
        </p:nvGraphicFramePr>
        <p:xfrm>
          <a:off x="6211019" y="2248614"/>
          <a:ext cx="5486400" cy="3383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5815FB2-F54C-3225-2EC3-7FC015F4936C}"/>
              </a:ext>
            </a:extLst>
          </p:cNvPr>
          <p:cNvSpPr txBox="1"/>
          <p:nvPr/>
        </p:nvSpPr>
        <p:spPr>
          <a:xfrm>
            <a:off x="1667056" y="5723334"/>
            <a:ext cx="7813376" cy="413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000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"Lo que se mide se mejora. Lo que se mejora se compone año tras año."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LECCIONES APRENDIDAS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1878056" cy="120417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3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Las 5 lecciones que aprendí construyendo este modelo</a:t>
            </a:r>
          </a:p>
        </p:txBody>
      </p:sp>
      <p:sp>
        <p:nvSpPr>
          <p:cNvPr id="4" name="tb4"/>
          <p:cNvSpPr txBox="1"/>
          <p:nvPr/>
        </p:nvSpPr>
        <p:spPr>
          <a:xfrm>
            <a:off x="2102130" y="1743456"/>
            <a:ext cx="8130995" cy="496482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7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01</a:t>
            </a:r>
            <a:r>
              <a:rPr lang="es-ES_tradnl" sz="17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Las personas primero, siempre.</a:t>
            </a:r>
          </a:p>
          <a:p>
            <a:pPr algn="l">
              <a:lnSpc>
                <a:spcPct val="110000"/>
              </a:lnSpc>
            </a:pP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Si el modelo no nace cuidando al capital humano, el resto es teatro.</a:t>
            </a:r>
          </a:p>
          <a:p>
            <a:pPr algn="l">
              <a:lnSpc>
                <a:spcPct val="110000"/>
              </a:lnSpc>
            </a:pPr>
            <a:endParaRPr lang="es-ES_tradnl" sz="17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17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02</a:t>
            </a:r>
            <a:r>
              <a:rPr lang="es-ES_tradnl" sz="17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Vigilar es una cultura, no un departamento.</a:t>
            </a:r>
          </a:p>
          <a:p>
            <a:pPr algn="l">
              <a:lnSpc>
                <a:spcPct val="110000"/>
              </a:lnSpc>
            </a:pP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Todos los niveles vigilan. Desde desarrolladores hasta dirección. Diariamente.</a:t>
            </a:r>
          </a:p>
          <a:p>
            <a:pPr algn="l">
              <a:lnSpc>
                <a:spcPct val="110000"/>
              </a:lnSpc>
            </a:pPr>
            <a:endParaRPr lang="es-ES_tradnl" sz="1700" b="1" noProof="0" dirty="0">
              <a:solidFill>
                <a:srgbClr val="1B2669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17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03 </a:t>
            </a:r>
            <a:r>
              <a:rPr lang="es-ES_tradnl" sz="17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Documentar la metodología, no los proyectos.</a:t>
            </a:r>
          </a:p>
          <a:p>
            <a:pPr algn="l">
              <a:lnSpc>
                <a:spcPct val="110000"/>
              </a:lnSpc>
            </a:pP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El activo no es la app; es el método replicable que la produjo.</a:t>
            </a:r>
          </a:p>
          <a:p>
            <a:pPr algn="l">
              <a:lnSpc>
                <a:spcPct val="110000"/>
              </a:lnSpc>
            </a:pPr>
            <a:endParaRPr lang="es-ES_tradnl" sz="1700" b="1" noProof="0" dirty="0">
              <a:solidFill>
                <a:srgbClr val="1B2669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17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04</a:t>
            </a:r>
            <a:r>
              <a:rPr lang="es-ES_tradnl" sz="17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 Proteger desde el día 1, aunque seas pequeño.</a:t>
            </a:r>
          </a:p>
          <a:p>
            <a:pPr algn="l">
              <a:lnSpc>
                <a:spcPct val="110000"/>
              </a:lnSpc>
            </a:pP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Contratos, clausulas, repositorios. Postergar la protección sale carísimo después.</a:t>
            </a:r>
          </a:p>
          <a:p>
            <a:pPr algn="l">
              <a:lnSpc>
                <a:spcPct val="110000"/>
              </a:lnSpc>
            </a:pPr>
            <a:endParaRPr lang="es-ES_tradnl" sz="1700" b="1" noProof="0" dirty="0">
              <a:solidFill>
                <a:srgbClr val="1B2669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17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05 </a:t>
            </a:r>
            <a:r>
              <a:rPr lang="es-ES_tradnl" sz="17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 Iterar el modelo, no solo el producto.</a:t>
            </a:r>
          </a:p>
          <a:p>
            <a:pPr algn="l">
              <a:lnSpc>
                <a:spcPct val="110000"/>
              </a:lnSpc>
            </a:pP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Skye Mobile va en la </a:t>
            </a:r>
            <a:r>
              <a:rPr lang="es-ES_tradnl" sz="1700" b="1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6ta generación</a:t>
            </a: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. </a:t>
            </a:r>
            <a:r>
              <a:rPr lang="es-ES_tradnl" sz="1700" b="1" u="sng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La metodología también es un MVP</a:t>
            </a:r>
            <a:r>
              <a:rPr lang="es-ES_tradnl" sz="17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COMO EMPEZAR MANANA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1037498" cy="90986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5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Plantilla replicable: 5 pasos para tu universidad o centro de investigación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EE2923D5-4EC2-8667-B039-ECCDBB54E025}"/>
              </a:ext>
            </a:extLst>
          </p:cNvPr>
          <p:cNvSpPr/>
          <p:nvPr/>
        </p:nvSpPr>
        <p:spPr>
          <a:xfrm>
            <a:off x="1310640" y="1845945"/>
            <a:ext cx="640080" cy="64008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80449516-7052-C59B-959E-2896213E3958}"/>
              </a:ext>
            </a:extLst>
          </p:cNvPr>
          <p:cNvSpPr/>
          <p:nvPr/>
        </p:nvSpPr>
        <p:spPr>
          <a:xfrm>
            <a:off x="1310640" y="1845945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s-ES_tradnl" sz="1400" noProof="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C1B0FEB7-846C-E19F-575A-F107128E3687}"/>
              </a:ext>
            </a:extLst>
          </p:cNvPr>
          <p:cNvSpPr/>
          <p:nvPr/>
        </p:nvSpPr>
        <p:spPr>
          <a:xfrm>
            <a:off x="2133600" y="1845945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Mapea tus 5 funciones hoy</a:t>
            </a: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B5AE735D-5308-EF9D-3E60-4749CB98EB15}"/>
              </a:ext>
            </a:extLst>
          </p:cNvPr>
          <p:cNvSpPr/>
          <p:nvPr/>
        </p:nvSpPr>
        <p:spPr>
          <a:xfrm>
            <a:off x="2133600" y="2211705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¿Cómo vigilan, planean, habilitan, protegen e implantan en tu institución? Identifica brechas.</a:t>
            </a:r>
          </a:p>
        </p:txBody>
      </p:sp>
      <p:sp>
        <p:nvSpPr>
          <p:cNvPr id="9" name="Shape 6">
            <a:extLst>
              <a:ext uri="{FF2B5EF4-FFF2-40B4-BE49-F238E27FC236}">
                <a16:creationId xmlns:a16="http://schemas.microsoft.com/office/drawing/2014/main" id="{2FAD2EDD-FDFE-66F4-9034-4E6887839D69}"/>
              </a:ext>
            </a:extLst>
          </p:cNvPr>
          <p:cNvSpPr/>
          <p:nvPr/>
        </p:nvSpPr>
        <p:spPr>
          <a:xfrm>
            <a:off x="1310640" y="2714625"/>
            <a:ext cx="640080" cy="64008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BF8B8BBC-4DED-F223-4587-0BCA0C1EF958}"/>
              </a:ext>
            </a:extLst>
          </p:cNvPr>
          <p:cNvSpPr/>
          <p:nvPr/>
        </p:nvSpPr>
        <p:spPr>
          <a:xfrm>
            <a:off x="1310640" y="2714625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s-ES_tradnl" sz="1400" noProof="0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13AB37C9-3F72-21B2-1887-1D70E65BF090}"/>
              </a:ext>
            </a:extLst>
          </p:cNvPr>
          <p:cNvSpPr/>
          <p:nvPr/>
        </p:nvSpPr>
        <p:spPr>
          <a:xfrm>
            <a:off x="2133600" y="2714625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Define a tus "</a:t>
            </a:r>
            <a:r>
              <a:rPr lang="es-ES_tradnl" sz="1600" b="1" dirty="0" err="1">
                <a:solidFill>
                  <a:srgbClr val="1B2669"/>
                </a:solidFill>
                <a:latin typeface="Gotham Medium" pitchFamily="2" charset="0"/>
              </a:rPr>
              <a:t>Clouds</a:t>
            </a:r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"</a:t>
            </a:r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907D6E8B-C577-2DD1-D2A3-45A270523F7C}"/>
              </a:ext>
            </a:extLst>
          </p:cNvPr>
          <p:cNvSpPr/>
          <p:nvPr/>
        </p:nvSpPr>
        <p:spPr>
          <a:xfrm>
            <a:off x="2133600" y="3080385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¿Quién es el capital humano clave? Cuídalo: tiempo, espacios, capacitación. Empieza por una persona.</a:t>
            </a:r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31949587-C781-3C0F-C585-636AD7E4854C}"/>
              </a:ext>
            </a:extLst>
          </p:cNvPr>
          <p:cNvSpPr/>
          <p:nvPr/>
        </p:nvSpPr>
        <p:spPr>
          <a:xfrm>
            <a:off x="1310640" y="3583305"/>
            <a:ext cx="640080" cy="64008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435D1B6E-46BA-F925-19F5-21731F269CB4}"/>
              </a:ext>
            </a:extLst>
          </p:cNvPr>
          <p:cNvSpPr/>
          <p:nvPr/>
        </p:nvSpPr>
        <p:spPr>
          <a:xfrm>
            <a:off x="1310640" y="3583305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s-ES_tradnl" sz="1400" noProof="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F38CDF36-5266-9BA9-AA56-3A78DB12FB44}"/>
              </a:ext>
            </a:extLst>
          </p:cNvPr>
          <p:cNvSpPr/>
          <p:nvPr/>
        </p:nvSpPr>
        <p:spPr>
          <a:xfrm>
            <a:off x="2133600" y="3583305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Institucionaliza UN ritual de vigilancia</a:t>
            </a:r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37B2FB94-1890-B1EE-054F-37E8A1EF6FEE}"/>
              </a:ext>
            </a:extLst>
          </p:cNvPr>
          <p:cNvSpPr/>
          <p:nvPr/>
        </p:nvSpPr>
        <p:spPr>
          <a:xfrm>
            <a:off x="2133600" y="3949065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Una junta mensual de tendencias. Un boletín interno. Una pizarra de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insights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. Empieza pequeño.</a:t>
            </a:r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id="{AE98CAEB-EAAA-3702-179E-5AB095F20085}"/>
              </a:ext>
            </a:extLst>
          </p:cNvPr>
          <p:cNvSpPr/>
          <p:nvPr/>
        </p:nvSpPr>
        <p:spPr>
          <a:xfrm>
            <a:off x="1310640" y="4451985"/>
            <a:ext cx="640080" cy="64008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AE45A038-04D1-497E-12D9-76E18F806661}"/>
              </a:ext>
            </a:extLst>
          </p:cNvPr>
          <p:cNvSpPr/>
          <p:nvPr/>
        </p:nvSpPr>
        <p:spPr>
          <a:xfrm>
            <a:off x="1310640" y="4451985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s-ES_tradnl" sz="1400" noProof="0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71F65790-978F-AEC6-6C4D-D3ADEF2CE454}"/>
              </a:ext>
            </a:extLst>
          </p:cNvPr>
          <p:cNvSpPr/>
          <p:nvPr/>
        </p:nvSpPr>
        <p:spPr>
          <a:xfrm>
            <a:off x="2133600" y="4451985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Documenta tu metodología, aunque sea fea</a:t>
            </a:r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0567328B-014B-25C6-C23B-CEF854F9599A}"/>
              </a:ext>
            </a:extLst>
          </p:cNvPr>
          <p:cNvSpPr/>
          <p:nvPr/>
        </p:nvSpPr>
        <p:spPr>
          <a:xfrm>
            <a:off x="2133600" y="4817745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Un PowerPoint, un 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Notion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, un cuaderno. Lo importante es que exista y se itere.</a:t>
            </a:r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F6DC2568-DEC0-49DD-483E-2B55B8B2F23B}"/>
              </a:ext>
            </a:extLst>
          </p:cNvPr>
          <p:cNvSpPr/>
          <p:nvPr/>
        </p:nvSpPr>
        <p:spPr>
          <a:xfrm>
            <a:off x="1310640" y="5320665"/>
            <a:ext cx="640080" cy="64008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F620B003-0BC2-9798-1EAE-C9243E010C55}"/>
              </a:ext>
            </a:extLst>
          </p:cNvPr>
          <p:cNvSpPr/>
          <p:nvPr/>
        </p:nvSpPr>
        <p:spPr>
          <a:xfrm>
            <a:off x="1310640" y="5320665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1400" b="1" noProof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s-ES_tradnl" sz="1400" noProof="0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1FFD702D-AE31-8C1B-788B-84BDBE152BA3}"/>
              </a:ext>
            </a:extLst>
          </p:cNvPr>
          <p:cNvSpPr/>
          <p:nvPr/>
        </p:nvSpPr>
        <p:spPr>
          <a:xfrm>
            <a:off x="2133600" y="5320665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600" b="1" dirty="0">
                <a:solidFill>
                  <a:srgbClr val="1B2669"/>
                </a:solidFill>
                <a:latin typeface="Gotham Medium" pitchFamily="2" charset="0"/>
              </a:rPr>
              <a:t>Define 3 indicadores y mídelos cada trimestre</a:t>
            </a:r>
          </a:p>
        </p:txBody>
      </p:sp>
      <p:sp>
        <p:nvSpPr>
          <p:cNvPr id="24" name="Text 21">
            <a:extLst>
              <a:ext uri="{FF2B5EF4-FFF2-40B4-BE49-F238E27FC236}">
                <a16:creationId xmlns:a16="http://schemas.microsoft.com/office/drawing/2014/main" id="{D904AB20-312F-1DB0-D484-7DA6718F85EF}"/>
              </a:ext>
            </a:extLst>
          </p:cNvPr>
          <p:cNvSpPr/>
          <p:nvPr/>
        </p:nvSpPr>
        <p:spPr>
          <a:xfrm>
            <a:off x="2133600" y="5686425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Satisfacción del equipo. Tiempo de entrega. Proyectos vivos. Tres es suficiente para empezar.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REFLEXIÓN PARA LA COMUNIDAD CEDIA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1037498" cy="1280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Lo que la academia puede aportar (y aprender) de este modelo</a:t>
            </a:r>
          </a:p>
        </p:txBody>
      </p:sp>
      <p:sp>
        <p:nvSpPr>
          <p:cNvPr id="4" name="tb4"/>
          <p:cNvSpPr txBox="1"/>
          <p:nvPr/>
        </p:nvSpPr>
        <p:spPr>
          <a:xfrm>
            <a:off x="1787825" y="5754899"/>
            <a:ext cx="7919048" cy="3495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600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"La innovación de impacto nace en el cruce: investigación rigurosa + iteración rápida."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DC638B71-826B-D035-2EDE-1FB03537D6DD}"/>
              </a:ext>
            </a:extLst>
          </p:cNvPr>
          <p:cNvSpPr/>
          <p:nvPr/>
        </p:nvSpPr>
        <p:spPr>
          <a:xfrm>
            <a:off x="655320" y="2309372"/>
            <a:ext cx="5440680" cy="3315051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B6A99AE1-24B3-FAC2-70AD-20C1223159C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1080" y="2629412"/>
            <a:ext cx="640080" cy="640080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18D6FC02-B4E1-564E-7BAE-3F3648A56A96}"/>
              </a:ext>
            </a:extLst>
          </p:cNvPr>
          <p:cNvSpPr/>
          <p:nvPr/>
        </p:nvSpPr>
        <p:spPr>
          <a:xfrm>
            <a:off x="1844040" y="2675132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2000" b="1" dirty="0">
                <a:solidFill>
                  <a:srgbClr val="1B2669"/>
                </a:solidFill>
                <a:latin typeface="Gotham Medium" pitchFamily="2" charset="0"/>
              </a:rPr>
              <a:t>La academia aporta</a:t>
            </a:r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6B9686F9-5E80-3CD1-17D6-D5B6D31DD0C2}"/>
              </a:ext>
            </a:extLst>
          </p:cNvPr>
          <p:cNvSpPr/>
          <p:nvPr/>
        </p:nvSpPr>
        <p:spPr>
          <a:xfrm>
            <a:off x="1021080" y="368097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67E451EF-5301-0993-C973-F5AEF056987F}"/>
              </a:ext>
            </a:extLst>
          </p:cNvPr>
          <p:cNvSpPr/>
          <p:nvPr/>
        </p:nvSpPr>
        <p:spPr>
          <a:xfrm>
            <a:off x="1295400" y="358953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Rigor metodológico: marcos como TEMAGUIDE.</a:t>
            </a:r>
          </a:p>
        </p:txBody>
      </p:sp>
      <p:sp>
        <p:nvSpPr>
          <p:cNvPr id="10" name="Shape 6">
            <a:extLst>
              <a:ext uri="{FF2B5EF4-FFF2-40B4-BE49-F238E27FC236}">
                <a16:creationId xmlns:a16="http://schemas.microsoft.com/office/drawing/2014/main" id="{EEF31A1C-316B-30B5-7354-E58E99C44D89}"/>
              </a:ext>
            </a:extLst>
          </p:cNvPr>
          <p:cNvSpPr/>
          <p:nvPr/>
        </p:nvSpPr>
        <p:spPr>
          <a:xfrm>
            <a:off x="1021080" y="422961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91C808B3-8703-12B4-86FE-3496DD9DC47F}"/>
              </a:ext>
            </a:extLst>
          </p:cNvPr>
          <p:cNvSpPr/>
          <p:nvPr/>
        </p:nvSpPr>
        <p:spPr>
          <a:xfrm>
            <a:off x="1295400" y="413817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Validación empírica de modelos en múltiples contextos.</a:t>
            </a:r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5E36EC12-38E6-418B-E254-57E8EB42574D}"/>
              </a:ext>
            </a:extLst>
          </p:cNvPr>
          <p:cNvSpPr/>
          <p:nvPr/>
        </p:nvSpPr>
        <p:spPr>
          <a:xfrm>
            <a:off x="1021080" y="477825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B7200C60-50C5-0731-CA96-DF81558A908E}"/>
              </a:ext>
            </a:extLst>
          </p:cNvPr>
          <p:cNvSpPr/>
          <p:nvPr/>
        </p:nvSpPr>
        <p:spPr>
          <a:xfrm>
            <a:off x="1295400" y="468681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Formación de talento que entiende innovación como disciplina.</a:t>
            </a:r>
          </a:p>
        </p:txBody>
      </p:sp>
      <p:sp>
        <p:nvSpPr>
          <p:cNvPr id="14" name="Shape 10">
            <a:extLst>
              <a:ext uri="{FF2B5EF4-FFF2-40B4-BE49-F238E27FC236}">
                <a16:creationId xmlns:a16="http://schemas.microsoft.com/office/drawing/2014/main" id="{3E1E44C4-B078-602F-12F3-F65E41CDA213}"/>
              </a:ext>
            </a:extLst>
          </p:cNvPr>
          <p:cNvSpPr/>
          <p:nvPr/>
        </p:nvSpPr>
        <p:spPr>
          <a:xfrm>
            <a:off x="1021080" y="532689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15" name="Text 11">
            <a:extLst>
              <a:ext uri="{FF2B5EF4-FFF2-40B4-BE49-F238E27FC236}">
                <a16:creationId xmlns:a16="http://schemas.microsoft.com/office/drawing/2014/main" id="{46B3127E-8A4E-E79A-4C1F-617290EA1A07}"/>
              </a:ext>
            </a:extLst>
          </p:cNvPr>
          <p:cNvSpPr/>
          <p:nvPr/>
        </p:nvSpPr>
        <p:spPr>
          <a:xfrm>
            <a:off x="1295400" y="523545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Investigación aplicada vinculada a empresas reales.</a:t>
            </a:r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id="{BA0C11B6-114C-A91A-A579-55D1E0F3283F}"/>
              </a:ext>
            </a:extLst>
          </p:cNvPr>
          <p:cNvSpPr/>
          <p:nvPr/>
        </p:nvSpPr>
        <p:spPr>
          <a:xfrm>
            <a:off x="6278880" y="2309372"/>
            <a:ext cx="5440680" cy="3315051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pic>
        <p:nvPicPr>
          <p:cNvPr id="17" name="Image 1" descr="preencoded.png">
            <a:extLst>
              <a:ext uri="{FF2B5EF4-FFF2-40B4-BE49-F238E27FC236}">
                <a16:creationId xmlns:a16="http://schemas.microsoft.com/office/drawing/2014/main" id="{930700BF-3F6E-4624-4ABC-2D9C6B47971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4640" y="2629412"/>
            <a:ext cx="640080" cy="640080"/>
          </a:xfrm>
          <a:prstGeom prst="rect">
            <a:avLst/>
          </a:prstGeom>
        </p:spPr>
      </p:pic>
      <p:sp>
        <p:nvSpPr>
          <p:cNvPr id="18" name="Text 13">
            <a:extLst>
              <a:ext uri="{FF2B5EF4-FFF2-40B4-BE49-F238E27FC236}">
                <a16:creationId xmlns:a16="http://schemas.microsoft.com/office/drawing/2014/main" id="{B21F3EA6-91D9-9107-E6A7-890A7B7BF7E6}"/>
              </a:ext>
            </a:extLst>
          </p:cNvPr>
          <p:cNvSpPr/>
          <p:nvPr/>
        </p:nvSpPr>
        <p:spPr>
          <a:xfrm>
            <a:off x="7467600" y="2675132"/>
            <a:ext cx="4114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_tradnl" sz="2000" b="1" dirty="0">
                <a:solidFill>
                  <a:srgbClr val="1B2669"/>
                </a:solidFill>
                <a:latin typeface="Gotham Medium" pitchFamily="2" charset="0"/>
              </a:rPr>
              <a:t>La industria aporta</a:t>
            </a:r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id="{E1BFA028-B691-0C17-8756-BB8628DB6212}"/>
              </a:ext>
            </a:extLst>
          </p:cNvPr>
          <p:cNvSpPr/>
          <p:nvPr/>
        </p:nvSpPr>
        <p:spPr>
          <a:xfrm>
            <a:off x="6644640" y="368097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849C9E44-C0DD-71AD-49AB-EC6A6D86D041}"/>
              </a:ext>
            </a:extLst>
          </p:cNvPr>
          <p:cNvSpPr/>
          <p:nvPr/>
        </p:nvSpPr>
        <p:spPr>
          <a:xfrm>
            <a:off x="6918960" y="358953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Iteración rápida del modelo bajo presión real de mercado.</a:t>
            </a:r>
          </a:p>
        </p:txBody>
      </p:sp>
      <p:sp>
        <p:nvSpPr>
          <p:cNvPr id="21" name="Shape 16">
            <a:extLst>
              <a:ext uri="{FF2B5EF4-FFF2-40B4-BE49-F238E27FC236}">
                <a16:creationId xmlns:a16="http://schemas.microsoft.com/office/drawing/2014/main" id="{AF6FE06C-B926-7A53-9C6C-100F1212FBCC}"/>
              </a:ext>
            </a:extLst>
          </p:cNvPr>
          <p:cNvSpPr/>
          <p:nvPr/>
        </p:nvSpPr>
        <p:spPr>
          <a:xfrm>
            <a:off x="6644640" y="422961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3EE4E6D1-924C-5C4C-51D9-79B6EC9F114E}"/>
              </a:ext>
            </a:extLst>
          </p:cNvPr>
          <p:cNvSpPr/>
          <p:nvPr/>
        </p:nvSpPr>
        <p:spPr>
          <a:xfrm>
            <a:off x="6918960" y="413817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Datos de impacto medibles en plazos cortos.</a:t>
            </a:r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82EF9C2C-2233-F775-FE4A-5955D0E45D4C}"/>
              </a:ext>
            </a:extLst>
          </p:cNvPr>
          <p:cNvSpPr/>
          <p:nvPr/>
        </p:nvSpPr>
        <p:spPr>
          <a:xfrm>
            <a:off x="6644640" y="477825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4" name="Text 19">
            <a:extLst>
              <a:ext uri="{FF2B5EF4-FFF2-40B4-BE49-F238E27FC236}">
                <a16:creationId xmlns:a16="http://schemas.microsoft.com/office/drawing/2014/main" id="{BC0B7E28-75D2-CDE2-7C29-201CB0905836}"/>
              </a:ext>
            </a:extLst>
          </p:cNvPr>
          <p:cNvSpPr/>
          <p:nvPr/>
        </p:nvSpPr>
        <p:spPr>
          <a:xfrm>
            <a:off x="6918960" y="468681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buNone/>
            </a:pP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Cultura de "</a:t>
            </a:r>
            <a:r>
              <a:rPr lang="es-ES_tradnl" sz="1400" dirty="0" err="1">
                <a:solidFill>
                  <a:srgbClr val="444444"/>
                </a:solidFill>
                <a:latin typeface="Gotham Medium" pitchFamily="2" charset="0"/>
              </a:rPr>
              <a:t>postmortem</a:t>
            </a:r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" como aprendizaje organizacional.</a:t>
            </a:r>
          </a:p>
        </p:txBody>
      </p:sp>
      <p:sp>
        <p:nvSpPr>
          <p:cNvPr id="25" name="Shape 20">
            <a:extLst>
              <a:ext uri="{FF2B5EF4-FFF2-40B4-BE49-F238E27FC236}">
                <a16:creationId xmlns:a16="http://schemas.microsoft.com/office/drawing/2014/main" id="{68C864E3-C1FB-FD04-5E79-767B017D183E}"/>
              </a:ext>
            </a:extLst>
          </p:cNvPr>
          <p:cNvSpPr/>
          <p:nvPr/>
        </p:nvSpPr>
        <p:spPr>
          <a:xfrm>
            <a:off x="6644640" y="5326892"/>
            <a:ext cx="137160" cy="36576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26" name="Text 21">
            <a:extLst>
              <a:ext uri="{FF2B5EF4-FFF2-40B4-BE49-F238E27FC236}">
                <a16:creationId xmlns:a16="http://schemas.microsoft.com/office/drawing/2014/main" id="{FA1D2096-F227-E83B-3384-40489BEB45BE}"/>
              </a:ext>
            </a:extLst>
          </p:cNvPr>
          <p:cNvSpPr/>
          <p:nvPr/>
        </p:nvSpPr>
        <p:spPr>
          <a:xfrm>
            <a:off x="6918960" y="523545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dirty="0">
                <a:solidFill>
                  <a:srgbClr val="444444"/>
                </a:solidFill>
                <a:latin typeface="Gotham Medium" pitchFamily="2" charset="0"/>
              </a:rPr>
              <a:t>Visión costo-beneficio que la academia a veces evita.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PARA CERRAR</a:t>
            </a:r>
          </a:p>
        </p:txBody>
      </p:sp>
      <p:sp>
        <p:nvSpPr>
          <p:cNvPr id="3" name="tb3"/>
          <p:cNvSpPr txBox="1"/>
          <p:nvPr/>
        </p:nvSpPr>
        <p:spPr>
          <a:xfrm>
            <a:off x="841076" y="1710188"/>
            <a:ext cx="10114471" cy="15447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44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La innovación no se decreta. </a:t>
            </a:r>
          </a:p>
          <a:p>
            <a:pPr algn="l">
              <a:lnSpc>
                <a:spcPct val="110000"/>
              </a:lnSpc>
            </a:pPr>
            <a:r>
              <a:rPr lang="es-ES_tradnl" sz="4400" b="1" noProof="0" dirty="0">
                <a:solidFill>
                  <a:srgbClr val="FA5A01"/>
                </a:solidFill>
                <a:latin typeface="Gotham Medium" pitchFamily="2" charset="0"/>
                <a:cs typeface="Gotham Medium" pitchFamily="2" charset="0"/>
              </a:rPr>
              <a:t>Se gestiona.</a:t>
            </a:r>
          </a:p>
        </p:txBody>
      </p:sp>
      <p:sp>
        <p:nvSpPr>
          <p:cNvPr id="4" name="tb4"/>
          <p:cNvSpPr txBox="1"/>
          <p:nvPr/>
        </p:nvSpPr>
        <p:spPr>
          <a:xfrm>
            <a:off x="841076" y="3598782"/>
            <a:ext cx="9601800" cy="169706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Y se gestiona con un modelo: propio, iterable y centrado en personas.</a:t>
            </a:r>
          </a:p>
          <a:p>
            <a:pPr algn="l">
              <a:lnSpc>
                <a:spcPct val="110000"/>
              </a:lnSpc>
            </a:pPr>
            <a:endParaRPr lang="es-ES_tradnl" sz="24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4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Si su universidad o centro empieza con UNO de los 5 pasos esta semana,</a:t>
            </a:r>
          </a:p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ya estará por delante del 84%.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FE78A8-470D-D94B-63EB-C1630CC3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81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EL PROBLEMA</a:t>
            </a:r>
          </a:p>
        </p:txBody>
      </p:sp>
      <p:sp>
        <p:nvSpPr>
          <p:cNvPr id="3" name="tb3"/>
          <p:cNvSpPr txBox="1"/>
          <p:nvPr/>
        </p:nvSpPr>
        <p:spPr>
          <a:xfrm>
            <a:off x="1109214" y="1130345"/>
            <a:ext cx="3748176" cy="240803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4400" b="1" noProof="0" dirty="0">
                <a:solidFill>
                  <a:srgbClr val="0432FF"/>
                </a:solidFill>
                <a:latin typeface="Gotham Medium" pitchFamily="2" charset="0"/>
                <a:cs typeface="Gotham Medium" pitchFamily="2" charset="0"/>
              </a:rPr>
              <a:t>84%</a:t>
            </a:r>
            <a:endParaRPr lang="es-ES_tradnl" sz="4800" b="1" noProof="0" dirty="0">
              <a:solidFill>
                <a:srgbClr val="0432FF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4" name="tb4"/>
          <p:cNvSpPr txBox="1"/>
          <p:nvPr/>
        </p:nvSpPr>
        <p:spPr>
          <a:xfrm>
            <a:off x="4756030" y="3246326"/>
            <a:ext cx="3851694" cy="3495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Fuente: McKinsey Global </a:t>
            </a:r>
            <a:r>
              <a:rPr lang="es-ES_tradnl" sz="1600" noProof="0" dirty="0" err="1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Innovation</a:t>
            </a:r>
            <a:r>
              <a:rPr lang="es-ES_tradnl" sz="1600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es-ES_tradnl" sz="1600" noProof="0" dirty="0" err="1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Survey</a:t>
            </a:r>
            <a:endParaRPr lang="es-ES_tradnl" sz="1600" noProof="0" dirty="0">
              <a:solidFill>
                <a:srgbClr val="777777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5" name="tb5"/>
          <p:cNvSpPr txBox="1"/>
          <p:nvPr/>
        </p:nvSpPr>
        <p:spPr>
          <a:xfrm>
            <a:off x="2900854" y="3794234"/>
            <a:ext cx="8787937" cy="27546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0000"/>
              </a:lnSpc>
            </a:pPr>
            <a:r>
              <a:rPr lang="es-ES_tradnl" sz="40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La pregunta no es: “¿qué modelo seguir?”</a:t>
            </a:r>
          </a:p>
          <a:p>
            <a:pPr algn="l">
              <a:lnSpc>
                <a:spcPct val="110000"/>
              </a:lnSpc>
            </a:pPr>
            <a:r>
              <a:rPr lang="es-ES_tradnl" sz="4000" b="1" u="sng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La pregunta es: “¿por qué los modelos no aterrizan?'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E44DE6-1AC7-33F7-99A9-F19C0AF85B85}"/>
              </a:ext>
            </a:extLst>
          </p:cNvPr>
          <p:cNvSpPr txBox="1"/>
          <p:nvPr/>
        </p:nvSpPr>
        <p:spPr>
          <a:xfrm>
            <a:off x="4763938" y="1364865"/>
            <a:ext cx="63188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40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de las iniciativas de innovación fracasan en su implementación.</a:t>
            </a:r>
            <a:endParaRPr lang="es-ES_tradnl" sz="4000" noProof="0" dirty="0"/>
          </a:p>
        </p:txBody>
      </p:sp>
    </p:spTree>
    <p:extLst>
      <p:ext uri="{BB962C8B-B14F-4D97-AF65-F5344CB8AC3E}">
        <p14:creationId xmlns:p14="http://schemas.microsoft.com/office/powerpoint/2010/main" val="2701696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677068"/>
            <a:ext cx="12067027" cy="6601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Por qué los modelos de innovación fracasan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599" y="1371600"/>
            <a:ext cx="8568559" cy="3495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600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Tres trampas que veo recurrentemente en empresas y universidades</a:t>
            </a: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E8BF3178-46DD-A13A-D6AE-428BC70860E8}"/>
              </a:ext>
            </a:extLst>
          </p:cNvPr>
          <p:cNvSpPr/>
          <p:nvPr/>
        </p:nvSpPr>
        <p:spPr>
          <a:xfrm>
            <a:off x="640080" y="1828800"/>
            <a:ext cx="3611880" cy="3769743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0D93A116-8ACA-185A-037D-CD055A6A796F}"/>
              </a:ext>
            </a:extLst>
          </p:cNvPr>
          <p:cNvSpPr/>
          <p:nvPr/>
        </p:nvSpPr>
        <p:spPr>
          <a:xfrm>
            <a:off x="640080" y="1828800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D908D289-AEF2-2BA2-5888-D2DD6D37E274}"/>
              </a:ext>
            </a:extLst>
          </p:cNvPr>
          <p:cNvSpPr/>
          <p:nvPr/>
        </p:nvSpPr>
        <p:spPr>
          <a:xfrm>
            <a:off x="914400" y="210312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3800" b="1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s-ES_tradnl" sz="3800" noProof="0" dirty="0">
              <a:solidFill>
                <a:srgbClr val="FA5A01"/>
              </a:solidFill>
            </a:endParaRP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271CA816-130C-05C9-CEED-7B1B6AFCA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83280" y="2194560"/>
            <a:ext cx="502920" cy="502920"/>
          </a:xfrm>
          <a:prstGeom prst="rect">
            <a:avLst/>
          </a:prstGeom>
          <a:noFill/>
        </p:spPr>
      </p:pic>
      <p:sp>
        <p:nvSpPr>
          <p:cNvPr id="9" name="Text 5">
            <a:extLst>
              <a:ext uri="{FF2B5EF4-FFF2-40B4-BE49-F238E27FC236}">
                <a16:creationId xmlns:a16="http://schemas.microsoft.com/office/drawing/2014/main" id="{1C5436EC-C0CB-27C9-82A4-9900FC5E7904}"/>
              </a:ext>
            </a:extLst>
          </p:cNvPr>
          <p:cNvSpPr/>
          <p:nvPr/>
        </p:nvSpPr>
        <p:spPr>
          <a:xfrm>
            <a:off x="914400" y="2926080"/>
            <a:ext cx="2907102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</a:rPr>
              <a:t>Copian, no construyen</a:t>
            </a:r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8445D2EE-2470-55C8-7E4D-93282009418B}"/>
              </a:ext>
            </a:extLst>
          </p:cNvPr>
          <p:cNvSpPr/>
          <p:nvPr/>
        </p:nvSpPr>
        <p:spPr>
          <a:xfrm>
            <a:off x="891540" y="3767328"/>
            <a:ext cx="3108960" cy="171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1400" noProof="0" dirty="0">
                <a:solidFill>
                  <a:srgbClr val="444444"/>
                </a:solidFill>
                <a:latin typeface="Gotham Medium" pitchFamily="2" charset="0"/>
              </a:rPr>
              <a:t>Adoptan </a:t>
            </a:r>
            <a:r>
              <a:rPr lang="es-ES_tradnl" sz="1400" noProof="0" dirty="0" err="1">
                <a:solidFill>
                  <a:srgbClr val="444444"/>
                </a:solidFill>
                <a:latin typeface="Gotham Medium" pitchFamily="2" charset="0"/>
              </a:rPr>
              <a:t>frameworks</a:t>
            </a:r>
            <a:r>
              <a:rPr lang="es-ES_tradnl" sz="1400" noProof="0" dirty="0">
                <a:solidFill>
                  <a:srgbClr val="444444"/>
                </a:solidFill>
                <a:latin typeface="Gotham Medium" pitchFamily="2" charset="0"/>
              </a:rPr>
              <a:t> existentes de grandes empresas sin adaptarlos a su realidad operativa. Un modelo que funciona en una corporativo de 100,000 personas no aplica a una </a:t>
            </a:r>
            <a:r>
              <a:rPr lang="es-ES_tradnl" sz="1400" noProof="0" dirty="0" err="1">
                <a:solidFill>
                  <a:srgbClr val="444444"/>
                </a:solidFill>
                <a:latin typeface="Gotham Medium" pitchFamily="2" charset="0"/>
              </a:rPr>
              <a:t>PyME</a:t>
            </a:r>
            <a:r>
              <a:rPr lang="es-ES_tradnl" sz="1400" noProof="0" dirty="0">
                <a:solidFill>
                  <a:srgbClr val="444444"/>
                </a:solidFill>
                <a:latin typeface="Gotham Medium" pitchFamily="2" charset="0"/>
              </a:rPr>
              <a:t> de 22.</a:t>
            </a:r>
          </a:p>
        </p:txBody>
      </p:sp>
      <p:sp>
        <p:nvSpPr>
          <p:cNvPr id="11" name="Shape 2">
            <a:extLst>
              <a:ext uri="{FF2B5EF4-FFF2-40B4-BE49-F238E27FC236}">
                <a16:creationId xmlns:a16="http://schemas.microsoft.com/office/drawing/2014/main" id="{DADBEDAA-81F8-9B2C-EBAA-4F0D7930F1D1}"/>
              </a:ext>
            </a:extLst>
          </p:cNvPr>
          <p:cNvSpPr/>
          <p:nvPr/>
        </p:nvSpPr>
        <p:spPr>
          <a:xfrm>
            <a:off x="4396452" y="1828800"/>
            <a:ext cx="3611880" cy="3769743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2" name="Shape 3">
            <a:extLst>
              <a:ext uri="{FF2B5EF4-FFF2-40B4-BE49-F238E27FC236}">
                <a16:creationId xmlns:a16="http://schemas.microsoft.com/office/drawing/2014/main" id="{CD4F2181-CE49-2776-A6E6-D271B9B84E04}"/>
              </a:ext>
            </a:extLst>
          </p:cNvPr>
          <p:cNvSpPr/>
          <p:nvPr/>
        </p:nvSpPr>
        <p:spPr>
          <a:xfrm>
            <a:off x="4396452" y="1828800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13" name="Text 4">
            <a:extLst>
              <a:ext uri="{FF2B5EF4-FFF2-40B4-BE49-F238E27FC236}">
                <a16:creationId xmlns:a16="http://schemas.microsoft.com/office/drawing/2014/main" id="{28058974-B199-46DE-C0A5-A94E7E7B3493}"/>
              </a:ext>
            </a:extLst>
          </p:cNvPr>
          <p:cNvSpPr/>
          <p:nvPr/>
        </p:nvSpPr>
        <p:spPr>
          <a:xfrm>
            <a:off x="4670772" y="210312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3800" b="1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s-ES_tradnl" sz="3800" noProof="0" dirty="0">
              <a:solidFill>
                <a:srgbClr val="FA5A01"/>
              </a:solidFill>
            </a:endParaRPr>
          </a:p>
        </p:txBody>
      </p:sp>
      <p:pic>
        <p:nvPicPr>
          <p:cNvPr id="14" name="Image 0" descr="preencoded.png">
            <a:extLst>
              <a:ext uri="{FF2B5EF4-FFF2-40B4-BE49-F238E27FC236}">
                <a16:creationId xmlns:a16="http://schemas.microsoft.com/office/drawing/2014/main" id="{FDEDFB66-C829-41B8-1EDC-6369E41D7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9652" y="2194560"/>
            <a:ext cx="502920" cy="502920"/>
          </a:xfrm>
          <a:prstGeom prst="rect">
            <a:avLst/>
          </a:prstGeom>
          <a:noFill/>
        </p:spPr>
      </p:pic>
      <p:sp>
        <p:nvSpPr>
          <p:cNvPr id="15" name="Text 5">
            <a:extLst>
              <a:ext uri="{FF2B5EF4-FFF2-40B4-BE49-F238E27FC236}">
                <a16:creationId xmlns:a16="http://schemas.microsoft.com/office/drawing/2014/main" id="{1A2FBB4E-B674-1ABC-4D8E-97FE5C81231F}"/>
              </a:ext>
            </a:extLst>
          </p:cNvPr>
          <p:cNvSpPr/>
          <p:nvPr/>
        </p:nvSpPr>
        <p:spPr>
          <a:xfrm>
            <a:off x="4670772" y="2926080"/>
            <a:ext cx="3108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2000" b="1" noProof="0" dirty="0">
                <a:solidFill>
                  <a:srgbClr val="1B2669"/>
                </a:solidFill>
                <a:latin typeface="Gotham Medium" pitchFamily="2" charset="0"/>
              </a:rPr>
              <a:t>Ponen la tecnología al centro, no a las personas</a:t>
            </a:r>
          </a:p>
        </p:txBody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4955F761-07A4-71EC-705B-6B9A6E77861A}"/>
              </a:ext>
            </a:extLst>
          </p:cNvPr>
          <p:cNvSpPr/>
          <p:nvPr/>
        </p:nvSpPr>
        <p:spPr>
          <a:xfrm>
            <a:off x="4647912" y="3767328"/>
            <a:ext cx="3108960" cy="171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noProof="0" dirty="0">
                <a:solidFill>
                  <a:srgbClr val="444444"/>
                </a:solidFill>
                <a:latin typeface="Gotham Medium" pitchFamily="2" charset="0"/>
              </a:rPr>
              <a:t>Compran herramientas, software y certificaciones, pero ignoran al capital humano. La innovación se gestiona en personas, no en plataformas.</a:t>
            </a:r>
          </a:p>
        </p:txBody>
      </p:sp>
      <p:sp>
        <p:nvSpPr>
          <p:cNvPr id="17" name="Shape 2">
            <a:extLst>
              <a:ext uri="{FF2B5EF4-FFF2-40B4-BE49-F238E27FC236}">
                <a16:creationId xmlns:a16="http://schemas.microsoft.com/office/drawing/2014/main" id="{98AAA7EA-13F9-7B67-12C5-32DD6FE3E427}"/>
              </a:ext>
            </a:extLst>
          </p:cNvPr>
          <p:cNvSpPr/>
          <p:nvPr/>
        </p:nvSpPr>
        <p:spPr>
          <a:xfrm>
            <a:off x="8152824" y="1828800"/>
            <a:ext cx="3611880" cy="3769743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68AD4D45-C559-5BAC-0CBF-BDCA75489CA2}"/>
              </a:ext>
            </a:extLst>
          </p:cNvPr>
          <p:cNvSpPr/>
          <p:nvPr/>
        </p:nvSpPr>
        <p:spPr>
          <a:xfrm>
            <a:off x="8152824" y="1828800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19" name="Text 4">
            <a:extLst>
              <a:ext uri="{FF2B5EF4-FFF2-40B4-BE49-F238E27FC236}">
                <a16:creationId xmlns:a16="http://schemas.microsoft.com/office/drawing/2014/main" id="{48944359-5CD4-600C-7CC2-1DCBE06AC7A2}"/>
              </a:ext>
            </a:extLst>
          </p:cNvPr>
          <p:cNvSpPr/>
          <p:nvPr/>
        </p:nvSpPr>
        <p:spPr>
          <a:xfrm>
            <a:off x="8427144" y="2103120"/>
            <a:ext cx="914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ES_tradnl" sz="3800" b="1" noProof="0" dirty="0">
                <a:solidFill>
                  <a:srgbClr val="FA5A0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s-ES_tradnl" sz="3800" noProof="0" dirty="0">
              <a:solidFill>
                <a:srgbClr val="FA5A01"/>
              </a:solidFill>
            </a:endParaRPr>
          </a:p>
        </p:txBody>
      </p:sp>
      <p:pic>
        <p:nvPicPr>
          <p:cNvPr id="20" name="Image 0" descr="preencoded.png">
            <a:extLst>
              <a:ext uri="{FF2B5EF4-FFF2-40B4-BE49-F238E27FC236}">
                <a16:creationId xmlns:a16="http://schemas.microsoft.com/office/drawing/2014/main" id="{D8BF3877-8C35-C5FC-081F-34405885C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96024" y="2194560"/>
            <a:ext cx="502920" cy="502920"/>
          </a:xfrm>
          <a:prstGeom prst="rect">
            <a:avLst/>
          </a:prstGeom>
          <a:noFill/>
        </p:spPr>
      </p:pic>
      <p:sp>
        <p:nvSpPr>
          <p:cNvPr id="21" name="Text 5">
            <a:extLst>
              <a:ext uri="{FF2B5EF4-FFF2-40B4-BE49-F238E27FC236}">
                <a16:creationId xmlns:a16="http://schemas.microsoft.com/office/drawing/2014/main" id="{B49F9B5C-F4BC-5244-2BCE-CA9F3E8B33C0}"/>
              </a:ext>
            </a:extLst>
          </p:cNvPr>
          <p:cNvSpPr/>
          <p:nvPr/>
        </p:nvSpPr>
        <p:spPr>
          <a:xfrm>
            <a:off x="8427144" y="2926080"/>
            <a:ext cx="312477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400" b="1" noProof="0" dirty="0">
                <a:solidFill>
                  <a:srgbClr val="1B2669"/>
                </a:solidFill>
                <a:latin typeface="Gotham Medium" pitchFamily="2" charset="0"/>
              </a:rPr>
              <a:t>No miden, no protegen</a:t>
            </a:r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88950108-EA8D-1F32-EF42-120B432837EE}"/>
              </a:ext>
            </a:extLst>
          </p:cNvPr>
          <p:cNvSpPr/>
          <p:nvPr/>
        </p:nvSpPr>
        <p:spPr>
          <a:xfrm>
            <a:off x="8404284" y="3767328"/>
            <a:ext cx="3108960" cy="1712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s-ES_tradnl" sz="1400" noProof="0" dirty="0">
                <a:solidFill>
                  <a:srgbClr val="444444"/>
                </a:solidFill>
                <a:latin typeface="Gotham Medium" pitchFamily="2" charset="0"/>
              </a:rPr>
              <a:t>No definen indicadores ni protegen la propiedad intelectual generada. El conocimiento se diluye entre proyectos y se pierde con la rotación.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LA TESIS DE ESTA CHARLA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339251"/>
            <a:ext cx="9601800" cy="141269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40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"Un modelo de gestión de la innovación se construye, no se compra."</a:t>
            </a:r>
          </a:p>
        </p:txBody>
      </p:sp>
      <p:sp>
        <p:nvSpPr>
          <p:cNvPr id="4" name="tb4"/>
          <p:cNvSpPr txBox="1"/>
          <p:nvPr/>
        </p:nvSpPr>
        <p:spPr>
          <a:xfrm>
            <a:off x="228600" y="3429000"/>
            <a:ext cx="10873596" cy="8845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El marco lo da la teoría. </a:t>
            </a:r>
            <a:r>
              <a:rPr lang="es-ES_tradnl" sz="2400" b="1" u="sng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La pertinencia la dan las personas, los procesos y los datos de su contexto.</a:t>
            </a: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EL CASO DE ESTUDIO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271587"/>
            <a:ext cx="9601800" cy="7355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40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Skye Group en números</a:t>
            </a:r>
          </a:p>
        </p:txBody>
      </p:sp>
      <p:sp>
        <p:nvSpPr>
          <p:cNvPr id="4" name="tb4"/>
          <p:cNvSpPr txBox="1"/>
          <p:nvPr/>
        </p:nvSpPr>
        <p:spPr>
          <a:xfrm>
            <a:off x="228599" y="2007173"/>
            <a:ext cx="10856343" cy="38177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Una </a:t>
            </a:r>
            <a:r>
              <a:rPr lang="es-ES_tradnl" noProof="0" dirty="0" err="1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PyME</a:t>
            </a: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 que gano al lado de grandes corporativos — Premio Nacional de Tecnología e Innovación 2017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3B76BF5C-AE97-DCDD-B71F-CC9C482A04C4}"/>
              </a:ext>
            </a:extLst>
          </p:cNvPr>
          <p:cNvSpPr/>
          <p:nvPr/>
        </p:nvSpPr>
        <p:spPr>
          <a:xfrm>
            <a:off x="822960" y="2606040"/>
            <a:ext cx="3429000" cy="160020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2B82D01F-67BB-4914-759F-921E9C584AAA}"/>
              </a:ext>
            </a:extLst>
          </p:cNvPr>
          <p:cNvSpPr/>
          <p:nvPr/>
        </p:nvSpPr>
        <p:spPr>
          <a:xfrm>
            <a:off x="914400" y="274320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5600" b="1" noProof="0" dirty="0">
                <a:solidFill>
                  <a:srgbClr val="1B2669"/>
                </a:solidFill>
                <a:latin typeface="Gotham Medium" pitchFamily="2" charset="0"/>
              </a:rPr>
              <a:t>120</a:t>
            </a:r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506A6921-B8B9-3EBD-2EAD-AB2AE269CA72}"/>
              </a:ext>
            </a:extLst>
          </p:cNvPr>
          <p:cNvSpPr/>
          <p:nvPr/>
        </p:nvSpPr>
        <p:spPr>
          <a:xfrm>
            <a:off x="914400" y="3657600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</a:rPr>
              <a:t>personas en plantilla</a:t>
            </a:r>
          </a:p>
        </p:txBody>
      </p:sp>
      <p:sp>
        <p:nvSpPr>
          <p:cNvPr id="9" name="Shape 6">
            <a:extLst>
              <a:ext uri="{FF2B5EF4-FFF2-40B4-BE49-F238E27FC236}">
                <a16:creationId xmlns:a16="http://schemas.microsoft.com/office/drawing/2014/main" id="{7E37A565-9298-5B0F-1F57-20E21790498F}"/>
              </a:ext>
            </a:extLst>
          </p:cNvPr>
          <p:cNvSpPr/>
          <p:nvPr/>
        </p:nvSpPr>
        <p:spPr>
          <a:xfrm>
            <a:off x="4434840" y="2606040"/>
            <a:ext cx="3611880" cy="160020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4EA71200-523B-99FF-FC93-44CCCF290B28}"/>
              </a:ext>
            </a:extLst>
          </p:cNvPr>
          <p:cNvSpPr/>
          <p:nvPr/>
        </p:nvSpPr>
        <p:spPr>
          <a:xfrm>
            <a:off x="4709160" y="274320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5600" b="1" noProof="0" dirty="0">
                <a:solidFill>
                  <a:srgbClr val="1B2669"/>
                </a:solidFill>
                <a:latin typeface="Gotham Medium" pitchFamily="2" charset="0"/>
              </a:rPr>
              <a:t>200+</a:t>
            </a: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52285E11-0025-9116-CACF-FACF396706F8}"/>
              </a:ext>
            </a:extLst>
          </p:cNvPr>
          <p:cNvSpPr/>
          <p:nvPr/>
        </p:nvSpPr>
        <p:spPr>
          <a:xfrm>
            <a:off x="4709160" y="3657600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</a:rPr>
              <a:t>proyectos desarrollados</a:t>
            </a:r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70288B9B-5AAA-C632-C040-6F8D9078944E}"/>
              </a:ext>
            </a:extLst>
          </p:cNvPr>
          <p:cNvSpPr/>
          <p:nvPr/>
        </p:nvSpPr>
        <p:spPr>
          <a:xfrm>
            <a:off x="8229600" y="2606040"/>
            <a:ext cx="3611880" cy="160020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04C84BD6-2F9D-30E0-65FF-793DE15B83D6}"/>
              </a:ext>
            </a:extLst>
          </p:cNvPr>
          <p:cNvSpPr/>
          <p:nvPr/>
        </p:nvSpPr>
        <p:spPr>
          <a:xfrm>
            <a:off x="8503920" y="274320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5600" b="1" noProof="0" dirty="0">
                <a:solidFill>
                  <a:srgbClr val="1B2669"/>
                </a:solidFill>
                <a:latin typeface="Gotham Medium" pitchFamily="2" charset="0"/>
              </a:rPr>
              <a:t>135</a:t>
            </a:r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61ABDB69-25AD-AEF7-25EE-D5C0E09013F1}"/>
              </a:ext>
            </a:extLst>
          </p:cNvPr>
          <p:cNvSpPr/>
          <p:nvPr/>
        </p:nvSpPr>
        <p:spPr>
          <a:xfrm>
            <a:off x="8503920" y="3657600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</a:rPr>
              <a:t>clientes corporativos</a:t>
            </a:r>
          </a:p>
        </p:txBody>
      </p:sp>
      <p:sp>
        <p:nvSpPr>
          <p:cNvPr id="15" name="Shape 12">
            <a:extLst>
              <a:ext uri="{FF2B5EF4-FFF2-40B4-BE49-F238E27FC236}">
                <a16:creationId xmlns:a16="http://schemas.microsoft.com/office/drawing/2014/main" id="{BDD2948F-B863-10FF-1A2E-5D4738674013}"/>
              </a:ext>
            </a:extLst>
          </p:cNvPr>
          <p:cNvSpPr/>
          <p:nvPr/>
        </p:nvSpPr>
        <p:spPr>
          <a:xfrm>
            <a:off x="822960" y="4389120"/>
            <a:ext cx="342900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30416E5A-14D1-FCE0-55AF-67D87C22804F}"/>
              </a:ext>
            </a:extLst>
          </p:cNvPr>
          <p:cNvSpPr/>
          <p:nvPr/>
        </p:nvSpPr>
        <p:spPr>
          <a:xfrm>
            <a:off x="914400" y="452628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5600" b="1" noProof="0" dirty="0">
                <a:solidFill>
                  <a:srgbClr val="FF5C00"/>
                </a:solidFill>
                <a:latin typeface="Gotham Medium" pitchFamily="2" charset="0"/>
              </a:rPr>
              <a:t>15%</a:t>
            </a:r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E110F949-335B-B4FC-D532-48736D317E37}"/>
              </a:ext>
            </a:extLst>
          </p:cNvPr>
          <p:cNvSpPr/>
          <p:nvPr/>
        </p:nvSpPr>
        <p:spPr>
          <a:xfrm>
            <a:off x="914400" y="5440680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</a:rPr>
              <a:t>ventas a I+D+i</a:t>
            </a:r>
          </a:p>
        </p:txBody>
      </p:sp>
      <p:sp>
        <p:nvSpPr>
          <p:cNvPr id="18" name="Shape 15">
            <a:extLst>
              <a:ext uri="{FF2B5EF4-FFF2-40B4-BE49-F238E27FC236}">
                <a16:creationId xmlns:a16="http://schemas.microsoft.com/office/drawing/2014/main" id="{0AD91F7C-9A82-A4B6-360A-57B320E0AA9E}"/>
              </a:ext>
            </a:extLst>
          </p:cNvPr>
          <p:cNvSpPr/>
          <p:nvPr/>
        </p:nvSpPr>
        <p:spPr>
          <a:xfrm>
            <a:off x="4434840" y="4389120"/>
            <a:ext cx="36118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E4E3F424-C694-113A-F398-81372078C39E}"/>
              </a:ext>
            </a:extLst>
          </p:cNvPr>
          <p:cNvSpPr/>
          <p:nvPr/>
        </p:nvSpPr>
        <p:spPr>
          <a:xfrm>
            <a:off x="4709160" y="452628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5600" b="1" noProof="0" dirty="0">
                <a:solidFill>
                  <a:srgbClr val="1B2669"/>
                </a:solidFill>
                <a:latin typeface="Gotham Medium" pitchFamily="2" charset="0"/>
              </a:rPr>
              <a:t>4</a:t>
            </a:r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7AD0234C-882E-8B57-2287-C840F7A60A0C}"/>
              </a:ext>
            </a:extLst>
          </p:cNvPr>
          <p:cNvSpPr/>
          <p:nvPr/>
        </p:nvSpPr>
        <p:spPr>
          <a:xfrm>
            <a:off x="4709160" y="5440680"/>
            <a:ext cx="3200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</a:rPr>
              <a:t>países de operación</a:t>
            </a:r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C0B10CE3-C92E-B5F5-6094-9FE0FD1DC3A1}"/>
              </a:ext>
            </a:extLst>
          </p:cNvPr>
          <p:cNvSpPr/>
          <p:nvPr/>
        </p:nvSpPr>
        <p:spPr>
          <a:xfrm>
            <a:off x="8229600" y="4389120"/>
            <a:ext cx="3611880" cy="150876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25400" dir="5400000" algn="bl" rotWithShape="0">
              <a:srgbClr val="0F172A">
                <a:alpha val="6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06C92F35-04A9-627C-B918-8BF1039CC5FE}"/>
              </a:ext>
            </a:extLst>
          </p:cNvPr>
          <p:cNvSpPr/>
          <p:nvPr/>
        </p:nvSpPr>
        <p:spPr>
          <a:xfrm>
            <a:off x="8503920" y="452628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5600" b="1" noProof="0" dirty="0">
                <a:solidFill>
                  <a:srgbClr val="FF5C00"/>
                </a:solidFill>
                <a:latin typeface="Gotham Medium" pitchFamily="2" charset="0"/>
              </a:rPr>
              <a:t>2017</a:t>
            </a:r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6009B8ED-EDBE-4125-2012-C7A2CF3947DD}"/>
              </a:ext>
            </a:extLst>
          </p:cNvPr>
          <p:cNvSpPr/>
          <p:nvPr/>
        </p:nvSpPr>
        <p:spPr>
          <a:xfrm>
            <a:off x="8229600" y="5440680"/>
            <a:ext cx="380369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</a:rPr>
              <a:t>Premio Nacional de Tecnología</a:t>
            </a:r>
          </a:p>
        </p:txBody>
      </p:sp>
      <p:sp>
        <p:nvSpPr>
          <p:cNvPr id="24" name="Shape 3">
            <a:extLst>
              <a:ext uri="{FF2B5EF4-FFF2-40B4-BE49-F238E27FC236}">
                <a16:creationId xmlns:a16="http://schemas.microsoft.com/office/drawing/2014/main" id="{F96C2049-2F15-5C24-A974-92651A5E906D}"/>
              </a:ext>
            </a:extLst>
          </p:cNvPr>
          <p:cNvSpPr/>
          <p:nvPr/>
        </p:nvSpPr>
        <p:spPr>
          <a:xfrm>
            <a:off x="822960" y="2606040"/>
            <a:ext cx="3429000" cy="10437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5" name="Shape 3">
            <a:extLst>
              <a:ext uri="{FF2B5EF4-FFF2-40B4-BE49-F238E27FC236}">
                <a16:creationId xmlns:a16="http://schemas.microsoft.com/office/drawing/2014/main" id="{71CB5480-DB87-E532-BE82-33485D28FF52}"/>
              </a:ext>
            </a:extLst>
          </p:cNvPr>
          <p:cNvSpPr/>
          <p:nvPr/>
        </p:nvSpPr>
        <p:spPr>
          <a:xfrm>
            <a:off x="4434840" y="2606040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6" name="Shape 3">
            <a:extLst>
              <a:ext uri="{FF2B5EF4-FFF2-40B4-BE49-F238E27FC236}">
                <a16:creationId xmlns:a16="http://schemas.microsoft.com/office/drawing/2014/main" id="{375EFA67-C909-28B5-1C98-15BE07B26BB0}"/>
              </a:ext>
            </a:extLst>
          </p:cNvPr>
          <p:cNvSpPr/>
          <p:nvPr/>
        </p:nvSpPr>
        <p:spPr>
          <a:xfrm>
            <a:off x="8229600" y="2606040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7" name="Shape 3">
            <a:extLst>
              <a:ext uri="{FF2B5EF4-FFF2-40B4-BE49-F238E27FC236}">
                <a16:creationId xmlns:a16="http://schemas.microsoft.com/office/drawing/2014/main" id="{A56AED4B-6D6B-6B4D-AEBA-0A7ABED92C5B}"/>
              </a:ext>
            </a:extLst>
          </p:cNvPr>
          <p:cNvSpPr/>
          <p:nvPr/>
        </p:nvSpPr>
        <p:spPr>
          <a:xfrm>
            <a:off x="822960" y="4384548"/>
            <a:ext cx="3429000" cy="104370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8" name="Shape 3">
            <a:extLst>
              <a:ext uri="{FF2B5EF4-FFF2-40B4-BE49-F238E27FC236}">
                <a16:creationId xmlns:a16="http://schemas.microsoft.com/office/drawing/2014/main" id="{A19E975B-0627-82F5-FFAC-5EBC8055F4BC}"/>
              </a:ext>
            </a:extLst>
          </p:cNvPr>
          <p:cNvSpPr/>
          <p:nvPr/>
        </p:nvSpPr>
        <p:spPr>
          <a:xfrm>
            <a:off x="4434840" y="4384548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29" name="Shape 3">
            <a:extLst>
              <a:ext uri="{FF2B5EF4-FFF2-40B4-BE49-F238E27FC236}">
                <a16:creationId xmlns:a16="http://schemas.microsoft.com/office/drawing/2014/main" id="{66F43D2D-7D47-B77C-9161-283D7179E352}"/>
              </a:ext>
            </a:extLst>
          </p:cNvPr>
          <p:cNvSpPr/>
          <p:nvPr/>
        </p:nvSpPr>
        <p:spPr>
          <a:xfrm>
            <a:off x="8229600" y="4384548"/>
            <a:ext cx="3611880" cy="73152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2400" b="1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EL MARCO TEÓRICO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599" y="1228275"/>
            <a:ext cx="11332779" cy="7355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4000" b="1" noProof="0" dirty="0">
                <a:solidFill>
                  <a:srgbClr val="1B2669"/>
                </a:solidFill>
                <a:latin typeface="Gotham Medium" pitchFamily="2" charset="0"/>
                <a:cs typeface="Gotham Medium" pitchFamily="2" charset="0"/>
              </a:rPr>
              <a:t>Las 5 funciones de la gestión tecnológica</a:t>
            </a:r>
          </a:p>
        </p:txBody>
      </p:sp>
      <p:sp>
        <p:nvSpPr>
          <p:cNvPr id="4" name="tb4"/>
          <p:cNvSpPr txBox="1"/>
          <p:nvPr/>
        </p:nvSpPr>
        <p:spPr>
          <a:xfrm>
            <a:off x="228600" y="1828800"/>
            <a:ext cx="9601800" cy="38177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Basado en el marco TEMAGUIDE y los lineamientos del Premio Nacional de Tecnología</a:t>
            </a:r>
          </a:p>
        </p:txBody>
      </p:sp>
      <p:sp>
        <p:nvSpPr>
          <p:cNvPr id="5" name="tb5"/>
          <p:cNvSpPr txBox="1"/>
          <p:nvPr/>
        </p:nvSpPr>
        <p:spPr>
          <a:xfrm>
            <a:off x="1156802" y="5842260"/>
            <a:ext cx="7976688" cy="3495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1600" b="1" u="sng" noProof="0" dirty="0">
                <a:solidFill>
                  <a:srgbClr val="777777"/>
                </a:solidFill>
                <a:latin typeface="Gotham Medium" pitchFamily="2" charset="0"/>
                <a:cs typeface="Gotham Medium" pitchFamily="2" charset="0"/>
              </a:rPr>
              <a:t>A continuación: como Skye Group aterrizo cada una de estas funciones.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1AE1F74E-B2AF-1E6E-5D26-E93261C3A45E}"/>
              </a:ext>
            </a:extLst>
          </p:cNvPr>
          <p:cNvSpPr/>
          <p:nvPr/>
        </p:nvSpPr>
        <p:spPr>
          <a:xfrm>
            <a:off x="640080" y="2468880"/>
            <a:ext cx="2103120" cy="3060652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A3ED01A8-C52C-5DDB-57AE-A9C42482A824}"/>
              </a:ext>
            </a:extLst>
          </p:cNvPr>
          <p:cNvSpPr/>
          <p:nvPr/>
        </p:nvSpPr>
        <p:spPr>
          <a:xfrm>
            <a:off x="1417320" y="2743200"/>
            <a:ext cx="548640" cy="54864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0810ABEB-49DF-128C-F01D-A56DB8932212}"/>
              </a:ext>
            </a:extLst>
          </p:cNvPr>
          <p:cNvSpPr/>
          <p:nvPr/>
        </p:nvSpPr>
        <p:spPr>
          <a:xfrm>
            <a:off x="1417320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sz="2200" b="1" dirty="0">
                <a:solidFill>
                  <a:schemeClr val="bg1"/>
                </a:solidFill>
                <a:latin typeface="Gotham Medium" pitchFamily="2" charset="0"/>
              </a:rPr>
              <a:t>1</a:t>
            </a:r>
          </a:p>
        </p:txBody>
      </p:sp>
      <p:pic>
        <p:nvPicPr>
          <p:cNvPr id="9" name="Image 0" descr="preencoded.png">
            <a:extLst>
              <a:ext uri="{FF2B5EF4-FFF2-40B4-BE49-F238E27FC236}">
                <a16:creationId xmlns:a16="http://schemas.microsoft.com/office/drawing/2014/main" id="{63B94105-BD5A-D37C-547A-D4CB3D597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25880" y="3474720"/>
            <a:ext cx="731520" cy="731520"/>
          </a:xfrm>
          <a:prstGeom prst="rect">
            <a:avLst/>
          </a:prstGeom>
        </p:spPr>
      </p:pic>
      <p:sp>
        <p:nvSpPr>
          <p:cNvPr id="10" name="Text 6">
            <a:extLst>
              <a:ext uri="{FF2B5EF4-FFF2-40B4-BE49-F238E27FC236}">
                <a16:creationId xmlns:a16="http://schemas.microsoft.com/office/drawing/2014/main" id="{F57EB5C4-B8CC-E0D2-B6A4-961D8CF83458}"/>
              </a:ext>
            </a:extLst>
          </p:cNvPr>
          <p:cNvSpPr/>
          <p:nvPr/>
        </p:nvSpPr>
        <p:spPr>
          <a:xfrm>
            <a:off x="731520" y="4389120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VIGILAR</a:t>
            </a:r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5CFC3450-6BA7-6D89-6F26-844659F171C6}"/>
              </a:ext>
            </a:extLst>
          </p:cNvPr>
          <p:cNvSpPr/>
          <p:nvPr/>
        </p:nvSpPr>
        <p:spPr>
          <a:xfrm>
            <a:off x="777240" y="4892040"/>
            <a:ext cx="1828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100" noProof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Benchmarking · Monitoreo tecnológico</a:t>
            </a:r>
            <a:endParaRPr lang="es-ES_tradnl" sz="1100" noProof="0" dirty="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1FDC2AD4-5391-1870-0BC8-31536462375B}"/>
              </a:ext>
            </a:extLst>
          </p:cNvPr>
          <p:cNvSpPr/>
          <p:nvPr/>
        </p:nvSpPr>
        <p:spPr>
          <a:xfrm>
            <a:off x="2926080" y="2468880"/>
            <a:ext cx="2103120" cy="3060652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3" name="Shape 9">
            <a:extLst>
              <a:ext uri="{FF2B5EF4-FFF2-40B4-BE49-F238E27FC236}">
                <a16:creationId xmlns:a16="http://schemas.microsoft.com/office/drawing/2014/main" id="{7FF0A29C-6D3D-3654-E17C-944A57F016FD}"/>
              </a:ext>
            </a:extLst>
          </p:cNvPr>
          <p:cNvSpPr/>
          <p:nvPr/>
        </p:nvSpPr>
        <p:spPr>
          <a:xfrm>
            <a:off x="3703320" y="2743200"/>
            <a:ext cx="548640" cy="54864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dirty="0"/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id="{EF863940-3A93-ED91-B0A8-27E6B3B176DA}"/>
              </a:ext>
            </a:extLst>
          </p:cNvPr>
          <p:cNvSpPr/>
          <p:nvPr/>
        </p:nvSpPr>
        <p:spPr>
          <a:xfrm>
            <a:off x="3703320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2200" b="1" dirty="0">
                <a:solidFill>
                  <a:schemeClr val="bg1"/>
                </a:solidFill>
                <a:latin typeface="Gotham Medium" pitchFamily="2" charset="0"/>
              </a:rPr>
              <a:t>2</a:t>
            </a:r>
          </a:p>
        </p:txBody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195BDD2A-A6FE-31E0-7E05-B557E7F47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1880" y="3474720"/>
            <a:ext cx="731520" cy="731520"/>
          </a:xfrm>
          <a:prstGeom prst="rect">
            <a:avLst/>
          </a:prstGeom>
        </p:spPr>
      </p:pic>
      <p:sp>
        <p:nvSpPr>
          <p:cNvPr id="16" name="Text 11">
            <a:extLst>
              <a:ext uri="{FF2B5EF4-FFF2-40B4-BE49-F238E27FC236}">
                <a16:creationId xmlns:a16="http://schemas.microsoft.com/office/drawing/2014/main" id="{11110D0C-AF31-80DB-0FDE-EF4BE542224B}"/>
              </a:ext>
            </a:extLst>
          </p:cNvPr>
          <p:cNvSpPr/>
          <p:nvPr/>
        </p:nvSpPr>
        <p:spPr>
          <a:xfrm>
            <a:off x="3017520" y="4389120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PLANEAR</a:t>
            </a:r>
          </a:p>
        </p:txBody>
      </p:sp>
      <p:sp>
        <p:nvSpPr>
          <p:cNvPr id="17" name="Text 12">
            <a:extLst>
              <a:ext uri="{FF2B5EF4-FFF2-40B4-BE49-F238E27FC236}">
                <a16:creationId xmlns:a16="http://schemas.microsoft.com/office/drawing/2014/main" id="{1E405C37-5383-8D58-B396-AC7BC3050752}"/>
              </a:ext>
            </a:extLst>
          </p:cNvPr>
          <p:cNvSpPr/>
          <p:nvPr/>
        </p:nvSpPr>
        <p:spPr>
          <a:xfrm>
            <a:off x="3063240" y="4892040"/>
            <a:ext cx="1828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100" noProof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Estratégica · Táctica · Operativa</a:t>
            </a:r>
            <a:endParaRPr lang="es-ES_tradnl" sz="1100" noProof="0" dirty="0"/>
          </a:p>
        </p:txBody>
      </p:sp>
      <p:sp>
        <p:nvSpPr>
          <p:cNvPr id="18" name="Shape 13">
            <a:extLst>
              <a:ext uri="{FF2B5EF4-FFF2-40B4-BE49-F238E27FC236}">
                <a16:creationId xmlns:a16="http://schemas.microsoft.com/office/drawing/2014/main" id="{0B8A7DBA-7DCB-407E-1E27-17E8FEB73491}"/>
              </a:ext>
            </a:extLst>
          </p:cNvPr>
          <p:cNvSpPr/>
          <p:nvPr/>
        </p:nvSpPr>
        <p:spPr>
          <a:xfrm>
            <a:off x="5212080" y="2468880"/>
            <a:ext cx="2103120" cy="3060652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19" name="Shape 14">
            <a:extLst>
              <a:ext uri="{FF2B5EF4-FFF2-40B4-BE49-F238E27FC236}">
                <a16:creationId xmlns:a16="http://schemas.microsoft.com/office/drawing/2014/main" id="{E6BD4F6B-8532-7A66-4912-CACB688165E3}"/>
              </a:ext>
            </a:extLst>
          </p:cNvPr>
          <p:cNvSpPr/>
          <p:nvPr/>
        </p:nvSpPr>
        <p:spPr>
          <a:xfrm>
            <a:off x="5989320" y="2743200"/>
            <a:ext cx="548640" cy="54864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dirty="0"/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7BF6A546-D369-6ACA-4EAE-04D600AB2C65}"/>
              </a:ext>
            </a:extLst>
          </p:cNvPr>
          <p:cNvSpPr/>
          <p:nvPr/>
        </p:nvSpPr>
        <p:spPr>
          <a:xfrm>
            <a:off x="5989320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sz="2200" b="1" dirty="0">
                <a:solidFill>
                  <a:schemeClr val="bg1"/>
                </a:solidFill>
                <a:latin typeface="Gotham Medium" pitchFamily="2" charset="0"/>
              </a:rPr>
              <a:t>3</a:t>
            </a:r>
          </a:p>
        </p:txBody>
      </p:sp>
      <p:pic>
        <p:nvPicPr>
          <p:cNvPr id="21" name="Image 2" descr="preencoded.png">
            <a:extLst>
              <a:ext uri="{FF2B5EF4-FFF2-40B4-BE49-F238E27FC236}">
                <a16:creationId xmlns:a16="http://schemas.microsoft.com/office/drawing/2014/main" id="{A4807326-F583-00AE-1280-CD0C57BEB3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7880" y="3474720"/>
            <a:ext cx="731520" cy="731520"/>
          </a:xfrm>
          <a:prstGeom prst="rect">
            <a:avLst/>
          </a:prstGeom>
        </p:spPr>
      </p:pic>
      <p:sp>
        <p:nvSpPr>
          <p:cNvPr id="22" name="Text 16">
            <a:extLst>
              <a:ext uri="{FF2B5EF4-FFF2-40B4-BE49-F238E27FC236}">
                <a16:creationId xmlns:a16="http://schemas.microsoft.com/office/drawing/2014/main" id="{307DD1A9-F2DC-42ED-4F38-4FE6364181C3}"/>
              </a:ext>
            </a:extLst>
          </p:cNvPr>
          <p:cNvSpPr/>
          <p:nvPr/>
        </p:nvSpPr>
        <p:spPr>
          <a:xfrm>
            <a:off x="5303520" y="4389120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HABILITAR</a:t>
            </a:r>
          </a:p>
        </p:txBody>
      </p:sp>
      <p:sp>
        <p:nvSpPr>
          <p:cNvPr id="23" name="Text 17">
            <a:extLst>
              <a:ext uri="{FF2B5EF4-FFF2-40B4-BE49-F238E27FC236}">
                <a16:creationId xmlns:a16="http://schemas.microsoft.com/office/drawing/2014/main" id="{8DB44B39-5E95-684E-289B-51427F3AD0AF}"/>
              </a:ext>
            </a:extLst>
          </p:cNvPr>
          <p:cNvSpPr/>
          <p:nvPr/>
        </p:nvSpPr>
        <p:spPr>
          <a:xfrm>
            <a:off x="5349240" y="4892040"/>
            <a:ext cx="1828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100" noProof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organizacional · Adquisición tecnológica</a:t>
            </a:r>
            <a:endParaRPr lang="es-ES_tradnl" sz="1100" noProof="0" dirty="0"/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054A3AE0-0FD3-DB4E-B193-381D8B63CB12}"/>
              </a:ext>
            </a:extLst>
          </p:cNvPr>
          <p:cNvSpPr/>
          <p:nvPr/>
        </p:nvSpPr>
        <p:spPr>
          <a:xfrm>
            <a:off x="7498080" y="2468880"/>
            <a:ext cx="2103120" cy="3060652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25" name="Shape 19">
            <a:extLst>
              <a:ext uri="{FF2B5EF4-FFF2-40B4-BE49-F238E27FC236}">
                <a16:creationId xmlns:a16="http://schemas.microsoft.com/office/drawing/2014/main" id="{F5EB2249-5318-4423-99B2-986D9A5000BD}"/>
              </a:ext>
            </a:extLst>
          </p:cNvPr>
          <p:cNvSpPr/>
          <p:nvPr/>
        </p:nvSpPr>
        <p:spPr>
          <a:xfrm>
            <a:off x="8275320" y="2743200"/>
            <a:ext cx="548640" cy="54864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dirty="0"/>
          </a:p>
        </p:txBody>
      </p:sp>
      <p:sp>
        <p:nvSpPr>
          <p:cNvPr id="26" name="Text 20">
            <a:extLst>
              <a:ext uri="{FF2B5EF4-FFF2-40B4-BE49-F238E27FC236}">
                <a16:creationId xmlns:a16="http://schemas.microsoft.com/office/drawing/2014/main" id="{D9E3AD80-4974-EEC5-8E6C-58263F7AFD92}"/>
              </a:ext>
            </a:extLst>
          </p:cNvPr>
          <p:cNvSpPr/>
          <p:nvPr/>
        </p:nvSpPr>
        <p:spPr>
          <a:xfrm>
            <a:off x="8275320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sz="2200" b="1" dirty="0">
                <a:solidFill>
                  <a:schemeClr val="bg1"/>
                </a:solidFill>
                <a:latin typeface="Gotham Medium" pitchFamily="2" charset="0"/>
              </a:rPr>
              <a:t>4</a:t>
            </a:r>
          </a:p>
        </p:txBody>
      </p:sp>
      <p:pic>
        <p:nvPicPr>
          <p:cNvPr id="27" name="Image 3" descr="preencoded.png">
            <a:extLst>
              <a:ext uri="{FF2B5EF4-FFF2-40B4-BE49-F238E27FC236}">
                <a16:creationId xmlns:a16="http://schemas.microsoft.com/office/drawing/2014/main" id="{ECC3EA70-0499-54FE-787B-D9B253FF32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3880" y="3474720"/>
            <a:ext cx="731520" cy="731520"/>
          </a:xfrm>
          <a:prstGeom prst="rect">
            <a:avLst/>
          </a:prstGeom>
        </p:spPr>
      </p:pic>
      <p:sp>
        <p:nvSpPr>
          <p:cNvPr id="28" name="Text 21">
            <a:extLst>
              <a:ext uri="{FF2B5EF4-FFF2-40B4-BE49-F238E27FC236}">
                <a16:creationId xmlns:a16="http://schemas.microsoft.com/office/drawing/2014/main" id="{B171D9B9-0CD4-C379-0FF1-751CC228CFDB}"/>
              </a:ext>
            </a:extLst>
          </p:cNvPr>
          <p:cNvSpPr/>
          <p:nvPr/>
        </p:nvSpPr>
        <p:spPr>
          <a:xfrm>
            <a:off x="7589520" y="4389120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PROTEGER</a:t>
            </a:r>
          </a:p>
        </p:txBody>
      </p:sp>
      <p:sp>
        <p:nvSpPr>
          <p:cNvPr id="29" name="Text 22">
            <a:extLst>
              <a:ext uri="{FF2B5EF4-FFF2-40B4-BE49-F238E27FC236}">
                <a16:creationId xmlns:a16="http://schemas.microsoft.com/office/drawing/2014/main" id="{CCE9EA03-EA0D-E16D-DDCA-8D3F4F0153A8}"/>
              </a:ext>
            </a:extLst>
          </p:cNvPr>
          <p:cNvSpPr/>
          <p:nvPr/>
        </p:nvSpPr>
        <p:spPr>
          <a:xfrm>
            <a:off x="7635240" y="4892040"/>
            <a:ext cx="1828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100" noProof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Propiedad intelectual · Capital humano</a:t>
            </a:r>
            <a:endParaRPr lang="es-ES_tradnl" sz="1100" noProof="0" dirty="0"/>
          </a:p>
        </p:txBody>
      </p:sp>
      <p:sp>
        <p:nvSpPr>
          <p:cNvPr id="30" name="Shape 23">
            <a:extLst>
              <a:ext uri="{FF2B5EF4-FFF2-40B4-BE49-F238E27FC236}">
                <a16:creationId xmlns:a16="http://schemas.microsoft.com/office/drawing/2014/main" id="{2191A2BB-A3A5-ACDD-E67D-56347043226E}"/>
              </a:ext>
            </a:extLst>
          </p:cNvPr>
          <p:cNvSpPr/>
          <p:nvPr/>
        </p:nvSpPr>
        <p:spPr>
          <a:xfrm>
            <a:off x="9784080" y="2468880"/>
            <a:ext cx="2103120" cy="3060652"/>
          </a:xfrm>
          <a:prstGeom prst="rect">
            <a:avLst/>
          </a:prstGeom>
          <a:solidFill>
            <a:srgbClr val="FFFFFF"/>
          </a:solidFill>
          <a:ln/>
          <a:effectLst>
            <a:outerShdw blurRad="177800" dist="38100" dir="5400000" algn="bl" rotWithShape="0">
              <a:srgbClr val="0F172A">
                <a:alpha val="10000"/>
              </a:srgbClr>
            </a:outerShdw>
          </a:effectLst>
        </p:spPr>
        <p:txBody>
          <a:bodyPr/>
          <a:lstStyle/>
          <a:p>
            <a:endParaRPr lang="es-ES_tradnl" noProof="0" dirty="0"/>
          </a:p>
        </p:txBody>
      </p:sp>
      <p:sp>
        <p:nvSpPr>
          <p:cNvPr id="31" name="Shape 24">
            <a:extLst>
              <a:ext uri="{FF2B5EF4-FFF2-40B4-BE49-F238E27FC236}">
                <a16:creationId xmlns:a16="http://schemas.microsoft.com/office/drawing/2014/main" id="{67CFC22B-FF24-E71D-B344-6ACA84C26654}"/>
              </a:ext>
            </a:extLst>
          </p:cNvPr>
          <p:cNvSpPr/>
          <p:nvPr/>
        </p:nvSpPr>
        <p:spPr>
          <a:xfrm>
            <a:off x="10561320" y="2743200"/>
            <a:ext cx="548640" cy="548640"/>
          </a:xfrm>
          <a:prstGeom prst="ellipse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dirty="0"/>
          </a:p>
        </p:txBody>
      </p:sp>
      <p:sp>
        <p:nvSpPr>
          <p:cNvPr id="32" name="Text 25">
            <a:extLst>
              <a:ext uri="{FF2B5EF4-FFF2-40B4-BE49-F238E27FC236}">
                <a16:creationId xmlns:a16="http://schemas.microsoft.com/office/drawing/2014/main" id="{63611839-F491-A07E-87C5-2A98F7B8500A}"/>
              </a:ext>
            </a:extLst>
          </p:cNvPr>
          <p:cNvSpPr/>
          <p:nvPr/>
        </p:nvSpPr>
        <p:spPr>
          <a:xfrm>
            <a:off x="10561320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es-ES_tradnl" sz="2200" b="1" dirty="0">
                <a:solidFill>
                  <a:schemeClr val="bg1"/>
                </a:solidFill>
                <a:latin typeface="Gotham Medium" pitchFamily="2" charset="0"/>
              </a:rPr>
              <a:t>5</a:t>
            </a:r>
          </a:p>
        </p:txBody>
      </p:sp>
      <p:pic>
        <p:nvPicPr>
          <p:cNvPr id="33" name="Image 4" descr="preencoded.png">
            <a:extLst>
              <a:ext uri="{FF2B5EF4-FFF2-40B4-BE49-F238E27FC236}">
                <a16:creationId xmlns:a16="http://schemas.microsoft.com/office/drawing/2014/main" id="{9183FDA3-C482-2402-3EA4-C00E0866E4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69880" y="3474720"/>
            <a:ext cx="731520" cy="731520"/>
          </a:xfrm>
          <a:prstGeom prst="rect">
            <a:avLst/>
          </a:prstGeom>
        </p:spPr>
      </p:pic>
      <p:sp>
        <p:nvSpPr>
          <p:cNvPr id="34" name="Text 26">
            <a:extLst>
              <a:ext uri="{FF2B5EF4-FFF2-40B4-BE49-F238E27FC236}">
                <a16:creationId xmlns:a16="http://schemas.microsoft.com/office/drawing/2014/main" id="{E3B87505-A42B-4AD0-7BC6-DD79E9D76EBC}"/>
              </a:ext>
            </a:extLst>
          </p:cNvPr>
          <p:cNvSpPr/>
          <p:nvPr/>
        </p:nvSpPr>
        <p:spPr>
          <a:xfrm>
            <a:off x="9875520" y="4389120"/>
            <a:ext cx="1920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s-ES_tradnl" b="1" dirty="0">
                <a:solidFill>
                  <a:srgbClr val="1B2669"/>
                </a:solidFill>
                <a:latin typeface="Gotham Medium" pitchFamily="2" charset="0"/>
              </a:rPr>
              <a:t>IMPLANTAR</a:t>
            </a:r>
          </a:p>
        </p:txBody>
      </p:sp>
      <p:sp>
        <p:nvSpPr>
          <p:cNvPr id="35" name="Text 27">
            <a:extLst>
              <a:ext uri="{FF2B5EF4-FFF2-40B4-BE49-F238E27FC236}">
                <a16:creationId xmlns:a16="http://schemas.microsoft.com/office/drawing/2014/main" id="{A475D1EF-A3EA-E10A-1D01-7BB256B61461}"/>
              </a:ext>
            </a:extLst>
          </p:cNvPr>
          <p:cNvSpPr/>
          <p:nvPr/>
        </p:nvSpPr>
        <p:spPr>
          <a:xfrm>
            <a:off x="9921240" y="4892040"/>
            <a:ext cx="1828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s-ES_tradnl" sz="1100" noProof="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Desarrollo · Implantación de tecnología</a:t>
            </a:r>
            <a:endParaRPr lang="es-ES_tradnl" sz="1100" noProof="0" dirty="0"/>
          </a:p>
        </p:txBody>
      </p:sp>
      <p:sp>
        <p:nvSpPr>
          <p:cNvPr id="36" name="Shape 3">
            <a:extLst>
              <a:ext uri="{FF2B5EF4-FFF2-40B4-BE49-F238E27FC236}">
                <a16:creationId xmlns:a16="http://schemas.microsoft.com/office/drawing/2014/main" id="{1F9FD4B7-0C2D-A773-0CB1-325CBBF72840}"/>
              </a:ext>
            </a:extLst>
          </p:cNvPr>
          <p:cNvSpPr/>
          <p:nvPr/>
        </p:nvSpPr>
        <p:spPr>
          <a:xfrm>
            <a:off x="632316" y="2448314"/>
            <a:ext cx="2110884" cy="11200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37" name="Shape 3">
            <a:extLst>
              <a:ext uri="{FF2B5EF4-FFF2-40B4-BE49-F238E27FC236}">
                <a16:creationId xmlns:a16="http://schemas.microsoft.com/office/drawing/2014/main" id="{6A6FBD34-03FD-0830-3915-8F50D7E0E0F9}"/>
              </a:ext>
            </a:extLst>
          </p:cNvPr>
          <p:cNvSpPr/>
          <p:nvPr/>
        </p:nvSpPr>
        <p:spPr>
          <a:xfrm>
            <a:off x="2918316" y="2468880"/>
            <a:ext cx="2110884" cy="11200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38" name="Shape 3">
            <a:extLst>
              <a:ext uri="{FF2B5EF4-FFF2-40B4-BE49-F238E27FC236}">
                <a16:creationId xmlns:a16="http://schemas.microsoft.com/office/drawing/2014/main" id="{B04B41B6-305A-41DB-B538-14B62977155F}"/>
              </a:ext>
            </a:extLst>
          </p:cNvPr>
          <p:cNvSpPr/>
          <p:nvPr/>
        </p:nvSpPr>
        <p:spPr>
          <a:xfrm>
            <a:off x="5212080" y="2468880"/>
            <a:ext cx="2110884" cy="11200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39" name="Shape 3">
            <a:extLst>
              <a:ext uri="{FF2B5EF4-FFF2-40B4-BE49-F238E27FC236}">
                <a16:creationId xmlns:a16="http://schemas.microsoft.com/office/drawing/2014/main" id="{EA0D6F2C-4498-8AD8-8470-E852D4E8A4E5}"/>
              </a:ext>
            </a:extLst>
          </p:cNvPr>
          <p:cNvSpPr/>
          <p:nvPr/>
        </p:nvSpPr>
        <p:spPr>
          <a:xfrm>
            <a:off x="7490316" y="2468880"/>
            <a:ext cx="2110884" cy="11200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  <p:sp>
        <p:nvSpPr>
          <p:cNvPr id="40" name="Shape 3">
            <a:extLst>
              <a:ext uri="{FF2B5EF4-FFF2-40B4-BE49-F238E27FC236}">
                <a16:creationId xmlns:a16="http://schemas.microsoft.com/office/drawing/2014/main" id="{360C58E6-AFCE-D9C7-3B2B-6A86FBB1312C}"/>
              </a:ext>
            </a:extLst>
          </p:cNvPr>
          <p:cNvSpPr/>
          <p:nvPr/>
        </p:nvSpPr>
        <p:spPr>
          <a:xfrm>
            <a:off x="9780198" y="2462771"/>
            <a:ext cx="2110884" cy="112005"/>
          </a:xfrm>
          <a:prstGeom prst="rect">
            <a:avLst/>
          </a:prstGeom>
          <a:solidFill>
            <a:srgbClr val="FA5A01"/>
          </a:solidFill>
          <a:ln/>
        </p:spPr>
        <p:txBody>
          <a:bodyPr/>
          <a:lstStyle/>
          <a:p>
            <a:endParaRPr lang="es-ES_tradnl" noProof="0" dirty="0">
              <a:solidFill>
                <a:srgbClr val="FA5A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b2"/>
          <p:cNvSpPr txBox="1"/>
          <p:nvPr/>
        </p:nvSpPr>
        <p:spPr>
          <a:xfrm>
            <a:off x="228600" y="714375"/>
            <a:ext cx="9601800" cy="4782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0000"/>
              </a:lnSpc>
            </a:pPr>
            <a:r>
              <a:rPr lang="es-ES_tradnl" sz="2400" b="1" dirty="0">
                <a:solidFill>
                  <a:srgbClr val="FF5C00"/>
                </a:solidFill>
                <a:latin typeface="Gotham Medium" pitchFamily="2" charset="0"/>
              </a:rPr>
              <a:t>EL DIFERENCIADOR</a:t>
            </a:r>
          </a:p>
        </p:txBody>
      </p:sp>
      <p:sp>
        <p:nvSpPr>
          <p:cNvPr id="3" name="tb3"/>
          <p:cNvSpPr txBox="1"/>
          <p:nvPr/>
        </p:nvSpPr>
        <p:spPr>
          <a:xfrm>
            <a:off x="228600" y="1028700"/>
            <a:ext cx="11963400" cy="6712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r>
              <a:rPr lang="es-ES_tradnl" sz="3600" b="1" dirty="0">
                <a:solidFill>
                  <a:srgbClr val="1B2669"/>
                </a:solidFill>
                <a:latin typeface="Gotham Medium" pitchFamily="2" charset="0"/>
              </a:rPr>
              <a:t>Las personas son el centro del modelo, no la tecnología.</a:t>
            </a:r>
          </a:p>
        </p:txBody>
      </p:sp>
      <p:sp>
        <p:nvSpPr>
          <p:cNvPr id="4" name="tb4"/>
          <p:cNvSpPr txBox="1"/>
          <p:nvPr/>
        </p:nvSpPr>
        <p:spPr>
          <a:xfrm>
            <a:off x="672662" y="1699974"/>
            <a:ext cx="5564236" cy="426732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10000"/>
              </a:lnSpc>
            </a:pPr>
            <a:endParaRPr lang="es-ES_tradnl" sz="2800" noProof="0" dirty="0"/>
          </a:p>
          <a:p>
            <a:pPr algn="l">
              <a:lnSpc>
                <a:spcPct val="110000"/>
              </a:lnSpc>
            </a:pPr>
            <a:r>
              <a:rPr lang="es-ES_tradnl" sz="20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En Skye Group llamamos '</a:t>
            </a:r>
            <a:r>
              <a:rPr lang="es-ES_tradnl" sz="2000" noProof="0" dirty="0" err="1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Clouds</a:t>
            </a:r>
            <a:r>
              <a:rPr lang="es-ES_tradnl" sz="20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' al capital humano. </a:t>
            </a:r>
          </a:p>
          <a:p>
            <a:pPr algn="l">
              <a:lnSpc>
                <a:spcPct val="110000"/>
              </a:lnSpc>
            </a:pPr>
            <a:endParaRPr lang="es-ES_tradnl" sz="200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0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Los </a:t>
            </a:r>
            <a:r>
              <a:rPr lang="es-ES_tradnl" sz="2000" noProof="0" dirty="0" err="1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Clouds</a:t>
            </a:r>
            <a:r>
              <a:rPr lang="es-ES_tradnl" sz="2000" noProof="0" dirty="0">
                <a:solidFill>
                  <a:srgbClr val="444444"/>
                </a:solidFill>
                <a:latin typeface="Gotham Medium" pitchFamily="2" charset="0"/>
                <a:cs typeface="Gotham Medium" pitchFamily="2" charset="0"/>
              </a:rPr>
              <a:t> son el eje sobre el que giran las 5 funciones del modelo. La tecnología es habilitador, no protagonista.</a:t>
            </a:r>
          </a:p>
          <a:p>
            <a:pPr algn="l">
              <a:lnSpc>
                <a:spcPct val="110000"/>
              </a:lnSpc>
            </a:pPr>
            <a:endParaRPr lang="es-ES_tradnl" sz="2000" noProof="0" dirty="0">
              <a:solidFill>
                <a:srgbClr val="444444"/>
              </a:solidFill>
              <a:latin typeface="Gotham Medium" pitchFamily="2" charset="0"/>
              <a:cs typeface="Gotham Medium" pitchFamily="2" charset="0"/>
            </a:endParaRPr>
          </a:p>
          <a:p>
            <a:pPr algn="l">
              <a:lnSpc>
                <a:spcPct val="110000"/>
              </a:lnSpc>
            </a:pPr>
            <a:r>
              <a:rPr lang="es-ES_tradnl" sz="2000" noProof="0" dirty="0">
                <a:solidFill>
                  <a:srgbClr val="FF5C00"/>
                </a:solidFill>
                <a:latin typeface="Gotham Medium" pitchFamily="2" charset="0"/>
                <a:cs typeface="Gotham Medium" pitchFamily="2" charset="0"/>
              </a:rPr>
              <a:t>"Esto cambia todo: las decisiones de capacitación, contratación, espacios físicos y horarios pasan a ser parte de la estrategia tecnológica."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9B4700-6FD9-11BE-DA34-AA730A790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06972"/>
            <a:ext cx="4623945" cy="462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55ACA32-4628-544F-A1FA-A2074B3FADD8}"/>
              </a:ext>
            </a:extLst>
          </p:cNvPr>
          <p:cNvSpPr/>
          <p:nvPr/>
        </p:nvSpPr>
        <p:spPr>
          <a:xfrm>
            <a:off x="4297680" y="3431879"/>
            <a:ext cx="4958808" cy="7463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S_tradnl" sz="20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Sin vigilancia, no hay innovación. Solo hay reacción.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74D6331-C6DC-EC44-826B-52F4800BDF64}"/>
              </a:ext>
            </a:extLst>
          </p:cNvPr>
          <p:cNvSpPr/>
          <p:nvPr/>
        </p:nvSpPr>
        <p:spPr>
          <a:xfrm>
            <a:off x="4297680" y="2425164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FUNCIÓN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ES_tradnl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VIGILAR</a:t>
            </a: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03B3C7DF-82CD-CE32-9F21-DF32F75EAF89}"/>
              </a:ext>
            </a:extLst>
          </p:cNvPr>
          <p:cNvSpPr/>
          <p:nvPr/>
        </p:nvSpPr>
        <p:spPr>
          <a:xfrm>
            <a:off x="769477" y="1141128"/>
            <a:ext cx="365760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s-ES_tradnl" sz="28000" b="1" kern="0" spc="-1000" noProof="0" dirty="0">
                <a:solidFill>
                  <a:srgbClr val="FEFAB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s-ES_tradnl" sz="28000" noProof="0" dirty="0">
              <a:solidFill>
                <a:srgbClr val="FEFA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381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A02563B-66E4-964D-B919-9CB32919BD68}">
  <we:reference id="wa200010001" version="1.0.0.1" store="en-US" storeType="OMEX"/>
  <we:alternateReferences>
    <we:reference id="WA200010001" version="1.0.0.1" store="" storeType="OMEX"/>
  </we:alternateReferences>
  <we:properties>
    <we:property name="claude.fileId" value="&quot;b1c24633-ec4c-41ae-a2bb-9bedab272df5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9E320FEF324C4D8BBE2E04F899F88D" ma:contentTypeVersion="14" ma:contentTypeDescription="Crear nuevo documento." ma:contentTypeScope="" ma:versionID="1d9fd624263d48b948ab0ad66eb98c00">
  <xsd:schema xmlns:xsd="http://www.w3.org/2001/XMLSchema" xmlns:xs="http://www.w3.org/2001/XMLSchema" xmlns:p="http://schemas.microsoft.com/office/2006/metadata/properties" xmlns:ns2="2f81b250-7d1b-47c8-b342-45383501d7a1" xmlns:ns3="d7f6e601-0592-4ac5-90e2-0a7f5f372133" targetNamespace="http://schemas.microsoft.com/office/2006/metadata/properties" ma:root="true" ma:fieldsID="a38417776af46074642608cecd4686fd" ns2:_="" ns3:_="">
    <xsd:import namespace="2f81b250-7d1b-47c8-b342-45383501d7a1"/>
    <xsd:import namespace="d7f6e601-0592-4ac5-90e2-0a7f5f3721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81b250-7d1b-47c8-b342-45383501d7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c6963e27-d887-42cf-8331-eb3c4552a8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f6e601-0592-4ac5-90e2-0a7f5f37213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9891cc1-ec7a-4471-a564-332e777ab995}" ma:internalName="TaxCatchAll" ma:showField="CatchAllData" ma:web="d7f6e601-0592-4ac5-90e2-0a7f5f3721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7f6e601-0592-4ac5-90e2-0a7f5f372133" xsi:nil="true"/>
    <lcf76f155ced4ddcb4097134ff3c332f xmlns="2f81b250-7d1b-47c8-b342-45383501d7a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72913B-20D7-443C-80CD-D4BD059E90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81b250-7d1b-47c8-b342-45383501d7a1"/>
    <ds:schemaRef ds:uri="d7f6e601-0592-4ac5-90e2-0a7f5f3721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C5A24A8-3414-4F5E-8C99-86064406CBCA}">
  <ds:schemaRefs>
    <ds:schemaRef ds:uri="http://schemas.microsoft.com/office/2006/metadata/properties"/>
    <ds:schemaRef ds:uri="http://schemas.microsoft.com/office/infopath/2007/PartnerControls"/>
    <ds:schemaRef ds:uri="d7f6e601-0592-4ac5-90e2-0a7f5f372133"/>
    <ds:schemaRef ds:uri="2f81b250-7d1b-47c8-b342-45383501d7a1"/>
  </ds:schemaRefs>
</ds:datastoreItem>
</file>

<file path=customXml/itemProps3.xml><?xml version="1.0" encoding="utf-8"?>
<ds:datastoreItem xmlns:ds="http://schemas.openxmlformats.org/officeDocument/2006/customXml" ds:itemID="{DC8D89FF-D7AD-4469-93EA-405A328FF1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5160</TotalTime>
  <Words>1807</Words>
  <Application>Microsoft Macintosh PowerPoint</Application>
  <PresentationFormat>Panorámica</PresentationFormat>
  <Paragraphs>280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4" baseType="lpstr">
      <vt:lpstr>Aptos</vt:lpstr>
      <vt:lpstr>Aptos Display</vt:lpstr>
      <vt:lpstr>Arial</vt:lpstr>
      <vt:lpstr>Calibri</vt:lpstr>
      <vt:lpstr>Gotham Light</vt:lpstr>
      <vt:lpstr>Gotham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paul.arevalo@cedia.org.ec</dc:creator>
  <cp:lastModifiedBy>Daniela Carrillo Reyna</cp:lastModifiedBy>
  <cp:revision>202</cp:revision>
  <dcterms:created xsi:type="dcterms:W3CDTF">2016-01-19T22:21:45Z</dcterms:created>
  <dcterms:modified xsi:type="dcterms:W3CDTF">2026-05-20T15:47:56Z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0x010100499E320FEF324C4D8BBE2E04F899F88D</vt:lpwstr>
  </property>
</Properties>
</file>